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58" r:id="rId6"/>
    <p:sldId id="264" r:id="rId7"/>
    <p:sldId id="267" r:id="rId8"/>
    <p:sldId id="270" r:id="rId9"/>
    <p:sldId id="271" r:id="rId10"/>
    <p:sldId id="272" r:id="rId11"/>
    <p:sldId id="259" r:id="rId12"/>
    <p:sldId id="260" r:id="rId13"/>
    <p:sldId id="274" r:id="rId14"/>
    <p:sldId id="277" r:id="rId15"/>
    <p:sldId id="275" r:id="rId16"/>
    <p:sldId id="276" r:id="rId17"/>
    <p:sldId id="282" r:id="rId18"/>
    <p:sldId id="278" r:id="rId19"/>
    <p:sldId id="279" r:id="rId20"/>
    <p:sldId id="280" r:id="rId21"/>
    <p:sldId id="281" r:id="rId22"/>
    <p:sldId id="283" r:id="rId23"/>
    <p:sldId id="284" r:id="rId24"/>
    <p:sldId id="286" r:id="rId25"/>
    <p:sldId id="285" r:id="rId26"/>
    <p:sldId id="291" r:id="rId27"/>
    <p:sldId id="288" r:id="rId28"/>
    <p:sldId id="287" r:id="rId29"/>
    <p:sldId id="293" r:id="rId30"/>
    <p:sldId id="294" r:id="rId31"/>
    <p:sldId id="295" r:id="rId32"/>
    <p:sldId id="296" r:id="rId33"/>
    <p:sldId id="298" r:id="rId34"/>
    <p:sldId id="289" r:id="rId35"/>
    <p:sldId id="290" r:id="rId36"/>
    <p:sldId id="292" r:id="rId37"/>
    <p:sldId id="299" r:id="rId38"/>
    <p:sldId id="300" r:id="rId39"/>
    <p:sldId id="301" r:id="rId40"/>
    <p:sldId id="302" r:id="rId41"/>
    <p:sldId id="303" r:id="rId42"/>
    <p:sldId id="304" r:id="rId43"/>
    <p:sldId id="273" r:id="rId44"/>
    <p:sldId id="261" r:id="rId45"/>
    <p:sldId id="262" r:id="rId46"/>
    <p:sldId id="2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F0"/>
    <a:srgbClr val="BBD6C5"/>
    <a:srgbClr val="D7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82" autoAdjust="0"/>
    <p:restoredTop sz="94660"/>
  </p:normalViewPr>
  <p:slideViewPr>
    <p:cSldViewPr snapToGrid="0">
      <p:cViewPr varScale="1">
        <p:scale>
          <a:sx n="188" d="100"/>
          <a:sy n="188"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EF31D23-1009-4BEE-A32A-3EF42FFA0E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B68F28-691A-4520-8DF0-8AC44CB92993}">
      <dgm:prSet/>
      <dgm:spPr/>
      <dgm:t>
        <a:bodyPr/>
        <a:lstStyle/>
        <a:p>
          <a:r>
            <a:rPr lang="en-US" b="0" i="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a:p>
      </dgm:t>
    </dgm:pt>
    <dgm:pt modelId="{6EF08175-25AE-44D6-B17B-ACCBCE2D73F1}" type="parTrans" cxnId="{D368A835-2DB9-43CB-B48D-DA8BFE10B6B7}">
      <dgm:prSet/>
      <dgm:spPr/>
      <dgm:t>
        <a:bodyPr/>
        <a:lstStyle/>
        <a:p>
          <a:endParaRPr lang="en-US"/>
        </a:p>
      </dgm:t>
    </dgm:pt>
    <dgm:pt modelId="{6207E582-A2F6-4B55-9BD7-F9C766514BFF}" type="sibTrans" cxnId="{D368A835-2DB9-43CB-B48D-DA8BFE10B6B7}">
      <dgm:prSet/>
      <dgm:spPr/>
      <dgm:t>
        <a:bodyPr/>
        <a:lstStyle/>
        <a:p>
          <a:endParaRPr lang="en-US"/>
        </a:p>
      </dgm:t>
    </dgm:pt>
    <dgm:pt modelId="{A763FA6B-0B12-406C-9B6E-6F61C042248B}">
      <dgm:prSet/>
      <dgm:spPr/>
      <dgm:t>
        <a:bodyPr/>
        <a:lstStyle/>
        <a:p>
          <a:r>
            <a:rPr lang="en-US" b="0" i="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a:p>
      </dgm:t>
    </dgm:pt>
    <dgm:pt modelId="{F064AED2-2F66-41B0-90BF-E3632EA3183B}" type="parTrans" cxnId="{3109EA63-77A9-4558-982E-83AB379C0919}">
      <dgm:prSet/>
      <dgm:spPr/>
      <dgm:t>
        <a:bodyPr/>
        <a:lstStyle/>
        <a:p>
          <a:endParaRPr lang="en-US"/>
        </a:p>
      </dgm:t>
    </dgm:pt>
    <dgm:pt modelId="{1A2E33FB-BF2F-447F-B017-525FC3BE5244}" type="sibTrans" cxnId="{3109EA63-77A9-4558-982E-83AB379C0919}">
      <dgm:prSet/>
      <dgm:spPr/>
      <dgm:t>
        <a:bodyPr/>
        <a:lstStyle/>
        <a:p>
          <a:endParaRPr lang="en-US"/>
        </a:p>
      </dgm:t>
    </dgm:pt>
    <dgm:pt modelId="{ECA49559-2AC8-481C-B772-4B23E2F3726A}">
      <dgm:prSet/>
      <dgm:spPr/>
      <dgm:t>
        <a:bodyPr/>
        <a:lstStyle/>
        <a:p>
          <a:r>
            <a:rPr lang="en-US" b="0" i="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a:p>
      </dgm:t>
    </dgm:pt>
    <dgm:pt modelId="{E5FFE2AD-8DAF-46AF-9F85-3AFA65B28EBC}" type="parTrans" cxnId="{E3ECDCBC-05B3-4210-9F81-84AB26AF14E8}">
      <dgm:prSet/>
      <dgm:spPr/>
      <dgm:t>
        <a:bodyPr/>
        <a:lstStyle/>
        <a:p>
          <a:endParaRPr lang="en-US"/>
        </a:p>
      </dgm:t>
    </dgm:pt>
    <dgm:pt modelId="{9FEB9DAB-6FEF-4E39-A67F-1A881267583F}" type="sibTrans" cxnId="{E3ECDCBC-05B3-4210-9F81-84AB26AF14E8}">
      <dgm:prSet/>
      <dgm:spPr/>
      <dgm:t>
        <a:bodyPr/>
        <a:lstStyle/>
        <a:p>
          <a:endParaRPr lang="en-US"/>
        </a:p>
      </dgm:t>
    </dgm:pt>
    <dgm:pt modelId="{2D022753-2956-4DC5-9E76-65965DB45F76}">
      <dgm:prSet/>
      <dgm:spPr/>
      <dgm:t>
        <a:bodyPr/>
        <a:lstStyle/>
        <a:p>
          <a:r>
            <a:rPr lang="en-US" b="0" i="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a:p>
      </dgm:t>
    </dgm:pt>
    <dgm:pt modelId="{2D8C4207-D845-4F9F-ABBF-9507AE614B6A}" type="parTrans" cxnId="{4A7FDC1F-E8ED-457D-A0A1-9169F3B971EB}">
      <dgm:prSet/>
      <dgm:spPr/>
      <dgm:t>
        <a:bodyPr/>
        <a:lstStyle/>
        <a:p>
          <a:endParaRPr lang="en-US"/>
        </a:p>
      </dgm:t>
    </dgm:pt>
    <dgm:pt modelId="{18DE0B5C-C2C6-42E8-B8A2-B4D46249D3A7}" type="sibTrans" cxnId="{4A7FDC1F-E8ED-457D-A0A1-9169F3B971EB}">
      <dgm:prSet/>
      <dgm:spPr/>
      <dgm:t>
        <a:bodyPr/>
        <a:lstStyle/>
        <a:p>
          <a:endParaRPr lang="en-US"/>
        </a:p>
      </dgm:t>
    </dgm:pt>
    <dgm:pt modelId="{0392CD09-8C3A-4A73-B2D2-B6F108B16B7A}">
      <dgm:prSet/>
      <dgm:spPr/>
      <dgm:t>
        <a:bodyPr/>
        <a:lstStyle/>
        <a:p>
          <a:r>
            <a:rPr lang="en-US" b="0" i="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a:p>
      </dgm:t>
    </dgm:pt>
    <dgm:pt modelId="{9A5F9EC4-954D-4C48-B2D5-63C9005B2C11}" type="parTrans" cxnId="{EF62AAC0-D33A-49C9-9947-D81A9BBE018D}">
      <dgm:prSet/>
      <dgm:spPr/>
      <dgm:t>
        <a:bodyPr/>
        <a:lstStyle/>
        <a:p>
          <a:endParaRPr lang="en-US"/>
        </a:p>
      </dgm:t>
    </dgm:pt>
    <dgm:pt modelId="{12B44440-217C-4185-9996-8E6C01798649}" type="sibTrans" cxnId="{EF62AAC0-D33A-49C9-9947-D81A9BBE018D}">
      <dgm:prSet/>
      <dgm:spPr/>
      <dgm:t>
        <a:bodyPr/>
        <a:lstStyle/>
        <a:p>
          <a:endParaRPr lang="en-US"/>
        </a:p>
      </dgm:t>
    </dgm:pt>
    <dgm:pt modelId="{81BB5074-AFD2-4352-8C94-7706028C5D79}" type="pres">
      <dgm:prSet presAssocID="{8EF31D23-1009-4BEE-A32A-3EF42FFA0E9A}" presName="root" presStyleCnt="0">
        <dgm:presLayoutVars>
          <dgm:dir/>
          <dgm:resizeHandles val="exact"/>
        </dgm:presLayoutVars>
      </dgm:prSet>
      <dgm:spPr/>
    </dgm:pt>
    <dgm:pt modelId="{F530E4EC-152C-42A5-9B0F-784B5BCE08F0}" type="pres">
      <dgm:prSet presAssocID="{CEB68F28-691A-4520-8DF0-8AC44CB92993}" presName="compNode" presStyleCnt="0"/>
      <dgm:spPr/>
    </dgm:pt>
    <dgm:pt modelId="{17BE2779-20DC-4D13-98E4-D86220903F7C}" type="pres">
      <dgm:prSet presAssocID="{CEB68F28-691A-4520-8DF0-8AC44CB92993}" presName="bgRect" presStyleLbl="bgShp" presStyleIdx="0" presStyleCnt="5"/>
      <dgm:spPr/>
    </dgm:pt>
    <dgm:pt modelId="{59B19520-E6FA-4C86-B98B-092C9FD465E5}" type="pres">
      <dgm:prSet presAssocID="{CEB68F28-691A-4520-8DF0-8AC44CB929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AB59DCD3-5853-4553-BEBB-375602ECDB30}" type="pres">
      <dgm:prSet presAssocID="{CEB68F28-691A-4520-8DF0-8AC44CB92993}" presName="spaceRect" presStyleCnt="0"/>
      <dgm:spPr/>
    </dgm:pt>
    <dgm:pt modelId="{46299E27-F760-49C4-AF0B-8011326EAA22}" type="pres">
      <dgm:prSet presAssocID="{CEB68F28-691A-4520-8DF0-8AC44CB92993}" presName="parTx" presStyleLbl="revTx" presStyleIdx="0" presStyleCnt="5">
        <dgm:presLayoutVars>
          <dgm:chMax val="0"/>
          <dgm:chPref val="0"/>
        </dgm:presLayoutVars>
      </dgm:prSet>
      <dgm:spPr/>
    </dgm:pt>
    <dgm:pt modelId="{02D0A5C6-EC7A-4A51-A45D-D4543C05DDE9}" type="pres">
      <dgm:prSet presAssocID="{6207E582-A2F6-4B55-9BD7-F9C766514BFF}" presName="sibTrans" presStyleCnt="0"/>
      <dgm:spPr/>
    </dgm:pt>
    <dgm:pt modelId="{65DD8468-4271-4267-BF80-13A6A2022C39}" type="pres">
      <dgm:prSet presAssocID="{A763FA6B-0B12-406C-9B6E-6F61C042248B}" presName="compNode" presStyleCnt="0"/>
      <dgm:spPr/>
    </dgm:pt>
    <dgm:pt modelId="{C7C128EC-D205-45D6-9227-EBDF76737719}" type="pres">
      <dgm:prSet presAssocID="{A763FA6B-0B12-406C-9B6E-6F61C042248B}" presName="bgRect" presStyleLbl="bgShp" presStyleIdx="1" presStyleCnt="5"/>
      <dgm:spPr/>
    </dgm:pt>
    <dgm:pt modelId="{8640BA8E-2A35-4B0B-A893-505729A67348}" type="pres">
      <dgm:prSet presAssocID="{A763FA6B-0B12-406C-9B6E-6F61C04224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A8E6A714-FE8A-41D7-BA0F-DC1B20CD5906}" type="pres">
      <dgm:prSet presAssocID="{A763FA6B-0B12-406C-9B6E-6F61C042248B}" presName="spaceRect" presStyleCnt="0"/>
      <dgm:spPr/>
    </dgm:pt>
    <dgm:pt modelId="{847D8E8E-DEDF-4C70-8254-792DAC48517C}" type="pres">
      <dgm:prSet presAssocID="{A763FA6B-0B12-406C-9B6E-6F61C042248B}" presName="parTx" presStyleLbl="revTx" presStyleIdx="1" presStyleCnt="5">
        <dgm:presLayoutVars>
          <dgm:chMax val="0"/>
          <dgm:chPref val="0"/>
        </dgm:presLayoutVars>
      </dgm:prSet>
      <dgm:spPr/>
    </dgm:pt>
    <dgm:pt modelId="{7034025C-0493-4F45-8C87-607C0C6F5101}" type="pres">
      <dgm:prSet presAssocID="{1A2E33FB-BF2F-447F-B017-525FC3BE5244}" presName="sibTrans" presStyleCnt="0"/>
      <dgm:spPr/>
    </dgm:pt>
    <dgm:pt modelId="{94D38922-7BE8-4721-A94B-AC2EA5A34FEA}" type="pres">
      <dgm:prSet presAssocID="{ECA49559-2AC8-481C-B772-4B23E2F3726A}" presName="compNode" presStyleCnt="0"/>
      <dgm:spPr/>
    </dgm:pt>
    <dgm:pt modelId="{B9E1720E-5835-46CA-B7A2-213430AB25F8}" type="pres">
      <dgm:prSet presAssocID="{ECA49559-2AC8-481C-B772-4B23E2F3726A}" presName="bgRect" presStyleLbl="bgShp" presStyleIdx="2" presStyleCnt="5"/>
      <dgm:spPr/>
    </dgm:pt>
    <dgm:pt modelId="{B67EC490-0089-4D2A-B8D1-EF0F04D0A2DF}" type="pres">
      <dgm:prSet presAssocID="{ECA49559-2AC8-481C-B772-4B23E2F372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lash"/>
        </a:ext>
      </dgm:extLst>
    </dgm:pt>
    <dgm:pt modelId="{CA8477CC-8363-4E70-B67F-2D514C8D1AEA}" type="pres">
      <dgm:prSet presAssocID="{ECA49559-2AC8-481C-B772-4B23E2F3726A}" presName="spaceRect" presStyleCnt="0"/>
      <dgm:spPr/>
    </dgm:pt>
    <dgm:pt modelId="{C2A8B62F-0AD9-4719-B7C4-31EC72E66A0B}" type="pres">
      <dgm:prSet presAssocID="{ECA49559-2AC8-481C-B772-4B23E2F3726A}" presName="parTx" presStyleLbl="revTx" presStyleIdx="2" presStyleCnt="5">
        <dgm:presLayoutVars>
          <dgm:chMax val="0"/>
          <dgm:chPref val="0"/>
        </dgm:presLayoutVars>
      </dgm:prSet>
      <dgm:spPr/>
    </dgm:pt>
    <dgm:pt modelId="{316285D5-2E04-4DE1-BFA9-867BA529391E}" type="pres">
      <dgm:prSet presAssocID="{9FEB9DAB-6FEF-4E39-A67F-1A881267583F}" presName="sibTrans" presStyleCnt="0"/>
      <dgm:spPr/>
    </dgm:pt>
    <dgm:pt modelId="{CA7C3C14-8827-4604-87FF-FB45975CCCD7}" type="pres">
      <dgm:prSet presAssocID="{2D022753-2956-4DC5-9E76-65965DB45F76}" presName="compNode" presStyleCnt="0"/>
      <dgm:spPr/>
    </dgm:pt>
    <dgm:pt modelId="{8624DB38-3604-4AD4-A630-E224009FD654}" type="pres">
      <dgm:prSet presAssocID="{2D022753-2956-4DC5-9E76-65965DB45F76}" presName="bgRect" presStyleLbl="bgShp" presStyleIdx="3" presStyleCnt="5"/>
      <dgm:spPr/>
    </dgm:pt>
    <dgm:pt modelId="{F03F9C80-CD8A-4D16-8FEA-6DEE732AE292}" type="pres">
      <dgm:prSet presAssocID="{2D022753-2956-4DC5-9E76-65965DB45F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irt"/>
        </a:ext>
      </dgm:extLst>
    </dgm:pt>
    <dgm:pt modelId="{EF635756-0890-489C-9D7D-1B1B7288D179}" type="pres">
      <dgm:prSet presAssocID="{2D022753-2956-4DC5-9E76-65965DB45F76}" presName="spaceRect" presStyleCnt="0"/>
      <dgm:spPr/>
    </dgm:pt>
    <dgm:pt modelId="{90F327D1-523B-40C9-BAC4-266E239C6AEB}" type="pres">
      <dgm:prSet presAssocID="{2D022753-2956-4DC5-9E76-65965DB45F76}" presName="parTx" presStyleLbl="revTx" presStyleIdx="3" presStyleCnt="5">
        <dgm:presLayoutVars>
          <dgm:chMax val="0"/>
          <dgm:chPref val="0"/>
        </dgm:presLayoutVars>
      </dgm:prSet>
      <dgm:spPr/>
    </dgm:pt>
    <dgm:pt modelId="{5A2E82CA-B4F5-4386-B5AC-54B8B53DE485}" type="pres">
      <dgm:prSet presAssocID="{18DE0B5C-C2C6-42E8-B8A2-B4D46249D3A7}" presName="sibTrans" presStyleCnt="0"/>
      <dgm:spPr/>
    </dgm:pt>
    <dgm:pt modelId="{0A6E0810-6E9E-413E-A7CE-AAE0EEF503FA}" type="pres">
      <dgm:prSet presAssocID="{0392CD09-8C3A-4A73-B2D2-B6F108B16B7A}" presName="compNode" presStyleCnt="0"/>
      <dgm:spPr/>
    </dgm:pt>
    <dgm:pt modelId="{05FD122E-00FD-43D2-A79D-7336E76429D8}" type="pres">
      <dgm:prSet presAssocID="{0392CD09-8C3A-4A73-B2D2-B6F108B16B7A}" presName="bgRect" presStyleLbl="bgShp" presStyleIdx="4" presStyleCnt="5"/>
      <dgm:spPr/>
    </dgm:pt>
    <dgm:pt modelId="{27653FA3-3CB6-4E96-99DF-C65C80B30302}" type="pres">
      <dgm:prSet presAssocID="{0392CD09-8C3A-4A73-B2D2-B6F108B16B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F8797F49-35D0-4038-8D05-9CB465F63913}" type="pres">
      <dgm:prSet presAssocID="{0392CD09-8C3A-4A73-B2D2-B6F108B16B7A}" presName="spaceRect" presStyleCnt="0"/>
      <dgm:spPr/>
    </dgm:pt>
    <dgm:pt modelId="{B0C10C90-1176-4DC4-8999-2155CEF856EF}" type="pres">
      <dgm:prSet presAssocID="{0392CD09-8C3A-4A73-B2D2-B6F108B16B7A}" presName="parTx" presStyleLbl="revTx" presStyleIdx="4" presStyleCnt="5">
        <dgm:presLayoutVars>
          <dgm:chMax val="0"/>
          <dgm:chPref val="0"/>
        </dgm:presLayoutVars>
      </dgm:prSet>
      <dgm:spPr/>
    </dgm:pt>
  </dgm:ptLst>
  <dgm:cxnLst>
    <dgm:cxn modelId="{4A7FDC1F-E8ED-457D-A0A1-9169F3B971EB}" srcId="{8EF31D23-1009-4BEE-A32A-3EF42FFA0E9A}" destId="{2D022753-2956-4DC5-9E76-65965DB45F76}" srcOrd="3" destOrd="0" parTransId="{2D8C4207-D845-4F9F-ABBF-9507AE614B6A}" sibTransId="{18DE0B5C-C2C6-42E8-B8A2-B4D46249D3A7}"/>
    <dgm:cxn modelId="{6EDDC232-9D9E-4BE3-A6A2-37CDC544F62F}" type="presOf" srcId="{0392CD09-8C3A-4A73-B2D2-B6F108B16B7A}" destId="{B0C10C90-1176-4DC4-8999-2155CEF856EF}" srcOrd="0" destOrd="0" presId="urn:microsoft.com/office/officeart/2018/2/layout/IconVerticalSolidList"/>
    <dgm:cxn modelId="{C5B66834-B957-4686-9768-E432026B82AC}" type="presOf" srcId="{8EF31D23-1009-4BEE-A32A-3EF42FFA0E9A}" destId="{81BB5074-AFD2-4352-8C94-7706028C5D79}" srcOrd="0" destOrd="0" presId="urn:microsoft.com/office/officeart/2018/2/layout/IconVerticalSolidList"/>
    <dgm:cxn modelId="{D368A835-2DB9-43CB-B48D-DA8BFE10B6B7}" srcId="{8EF31D23-1009-4BEE-A32A-3EF42FFA0E9A}" destId="{CEB68F28-691A-4520-8DF0-8AC44CB92993}" srcOrd="0" destOrd="0" parTransId="{6EF08175-25AE-44D6-B17B-ACCBCE2D73F1}" sibTransId="{6207E582-A2F6-4B55-9BD7-F9C766514BFF}"/>
    <dgm:cxn modelId="{E8501C52-CF32-4B3C-9ECF-F616921F8198}" type="presOf" srcId="{ECA49559-2AC8-481C-B772-4B23E2F3726A}" destId="{C2A8B62F-0AD9-4719-B7C4-31EC72E66A0B}" srcOrd="0" destOrd="0" presId="urn:microsoft.com/office/officeart/2018/2/layout/IconVerticalSolidList"/>
    <dgm:cxn modelId="{3109EA63-77A9-4558-982E-83AB379C0919}" srcId="{8EF31D23-1009-4BEE-A32A-3EF42FFA0E9A}" destId="{A763FA6B-0B12-406C-9B6E-6F61C042248B}" srcOrd="1" destOrd="0" parTransId="{F064AED2-2F66-41B0-90BF-E3632EA3183B}" sibTransId="{1A2E33FB-BF2F-447F-B017-525FC3BE5244}"/>
    <dgm:cxn modelId="{E3ECDCBC-05B3-4210-9F81-84AB26AF14E8}" srcId="{8EF31D23-1009-4BEE-A32A-3EF42FFA0E9A}" destId="{ECA49559-2AC8-481C-B772-4B23E2F3726A}" srcOrd="2" destOrd="0" parTransId="{E5FFE2AD-8DAF-46AF-9F85-3AFA65B28EBC}" sibTransId="{9FEB9DAB-6FEF-4E39-A67F-1A881267583F}"/>
    <dgm:cxn modelId="{EF62AAC0-D33A-49C9-9947-D81A9BBE018D}" srcId="{8EF31D23-1009-4BEE-A32A-3EF42FFA0E9A}" destId="{0392CD09-8C3A-4A73-B2D2-B6F108B16B7A}" srcOrd="4" destOrd="0" parTransId="{9A5F9EC4-954D-4C48-B2D5-63C9005B2C11}" sibTransId="{12B44440-217C-4185-9996-8E6C01798649}"/>
    <dgm:cxn modelId="{57522FD0-123F-48FE-B2E4-6E6AB3B5EC4D}" type="presOf" srcId="{2D022753-2956-4DC5-9E76-65965DB45F76}" destId="{90F327D1-523B-40C9-BAC4-266E239C6AEB}" srcOrd="0" destOrd="0" presId="urn:microsoft.com/office/officeart/2018/2/layout/IconVerticalSolidList"/>
    <dgm:cxn modelId="{F23F69D0-4015-4B23-9F36-B65C7E6819F8}" type="presOf" srcId="{CEB68F28-691A-4520-8DF0-8AC44CB92993}" destId="{46299E27-F760-49C4-AF0B-8011326EAA22}" srcOrd="0" destOrd="0" presId="urn:microsoft.com/office/officeart/2018/2/layout/IconVerticalSolidList"/>
    <dgm:cxn modelId="{46F5A9E5-DBA8-43D7-8CA4-613EE5384EA0}" type="presOf" srcId="{A763FA6B-0B12-406C-9B6E-6F61C042248B}" destId="{847D8E8E-DEDF-4C70-8254-792DAC48517C}" srcOrd="0" destOrd="0" presId="urn:microsoft.com/office/officeart/2018/2/layout/IconVerticalSolidList"/>
    <dgm:cxn modelId="{9B067D2E-1DAE-4E3A-AF02-839AF1B8C543}" type="presParOf" srcId="{81BB5074-AFD2-4352-8C94-7706028C5D79}" destId="{F530E4EC-152C-42A5-9B0F-784B5BCE08F0}" srcOrd="0" destOrd="0" presId="urn:microsoft.com/office/officeart/2018/2/layout/IconVerticalSolidList"/>
    <dgm:cxn modelId="{2D32C646-A5B8-4965-B6F3-53A1CAA01360}" type="presParOf" srcId="{F530E4EC-152C-42A5-9B0F-784B5BCE08F0}" destId="{17BE2779-20DC-4D13-98E4-D86220903F7C}" srcOrd="0" destOrd="0" presId="urn:microsoft.com/office/officeart/2018/2/layout/IconVerticalSolidList"/>
    <dgm:cxn modelId="{73137FCC-7FFC-4CFD-AC6F-C5ADB921CE16}" type="presParOf" srcId="{F530E4EC-152C-42A5-9B0F-784B5BCE08F0}" destId="{59B19520-E6FA-4C86-B98B-092C9FD465E5}" srcOrd="1" destOrd="0" presId="urn:microsoft.com/office/officeart/2018/2/layout/IconVerticalSolidList"/>
    <dgm:cxn modelId="{7A392408-D86B-45E2-BB86-C04447C26BCE}" type="presParOf" srcId="{F530E4EC-152C-42A5-9B0F-784B5BCE08F0}" destId="{AB59DCD3-5853-4553-BEBB-375602ECDB30}" srcOrd="2" destOrd="0" presId="urn:microsoft.com/office/officeart/2018/2/layout/IconVerticalSolidList"/>
    <dgm:cxn modelId="{C03D549C-9971-43C6-BEBA-865B81266595}" type="presParOf" srcId="{F530E4EC-152C-42A5-9B0F-784B5BCE08F0}" destId="{46299E27-F760-49C4-AF0B-8011326EAA22}" srcOrd="3" destOrd="0" presId="urn:microsoft.com/office/officeart/2018/2/layout/IconVerticalSolidList"/>
    <dgm:cxn modelId="{6855F66A-61D8-4B90-A86A-5CA2AD1C674B}" type="presParOf" srcId="{81BB5074-AFD2-4352-8C94-7706028C5D79}" destId="{02D0A5C6-EC7A-4A51-A45D-D4543C05DDE9}" srcOrd="1" destOrd="0" presId="urn:microsoft.com/office/officeart/2018/2/layout/IconVerticalSolidList"/>
    <dgm:cxn modelId="{C0D13FA1-0504-4282-9FA9-4C7755411AB2}" type="presParOf" srcId="{81BB5074-AFD2-4352-8C94-7706028C5D79}" destId="{65DD8468-4271-4267-BF80-13A6A2022C39}" srcOrd="2" destOrd="0" presId="urn:microsoft.com/office/officeart/2018/2/layout/IconVerticalSolidList"/>
    <dgm:cxn modelId="{ACA6AC49-35F0-4690-8ED8-9174178D5774}" type="presParOf" srcId="{65DD8468-4271-4267-BF80-13A6A2022C39}" destId="{C7C128EC-D205-45D6-9227-EBDF76737719}" srcOrd="0" destOrd="0" presId="urn:microsoft.com/office/officeart/2018/2/layout/IconVerticalSolidList"/>
    <dgm:cxn modelId="{85FBD360-5454-4573-88B8-EAC6CF4DDCDD}" type="presParOf" srcId="{65DD8468-4271-4267-BF80-13A6A2022C39}" destId="{8640BA8E-2A35-4B0B-A893-505729A67348}" srcOrd="1" destOrd="0" presId="urn:microsoft.com/office/officeart/2018/2/layout/IconVerticalSolidList"/>
    <dgm:cxn modelId="{DC6F8876-33E6-4E0B-9EFB-8BA6070552C0}" type="presParOf" srcId="{65DD8468-4271-4267-BF80-13A6A2022C39}" destId="{A8E6A714-FE8A-41D7-BA0F-DC1B20CD5906}" srcOrd="2" destOrd="0" presId="urn:microsoft.com/office/officeart/2018/2/layout/IconVerticalSolidList"/>
    <dgm:cxn modelId="{85FA111C-5C02-4EEB-8945-99F4CF84DFD2}" type="presParOf" srcId="{65DD8468-4271-4267-BF80-13A6A2022C39}" destId="{847D8E8E-DEDF-4C70-8254-792DAC48517C}" srcOrd="3" destOrd="0" presId="urn:microsoft.com/office/officeart/2018/2/layout/IconVerticalSolidList"/>
    <dgm:cxn modelId="{4E570628-271F-4C03-9CA7-FF1676CE49BB}" type="presParOf" srcId="{81BB5074-AFD2-4352-8C94-7706028C5D79}" destId="{7034025C-0493-4F45-8C87-607C0C6F5101}" srcOrd="3" destOrd="0" presId="urn:microsoft.com/office/officeart/2018/2/layout/IconVerticalSolidList"/>
    <dgm:cxn modelId="{1639F3F9-2900-4A63-8AC3-718E82CA751C}" type="presParOf" srcId="{81BB5074-AFD2-4352-8C94-7706028C5D79}" destId="{94D38922-7BE8-4721-A94B-AC2EA5A34FEA}" srcOrd="4" destOrd="0" presId="urn:microsoft.com/office/officeart/2018/2/layout/IconVerticalSolidList"/>
    <dgm:cxn modelId="{80DE58C5-650A-4DB7-AB7B-70F38A385BDD}" type="presParOf" srcId="{94D38922-7BE8-4721-A94B-AC2EA5A34FEA}" destId="{B9E1720E-5835-46CA-B7A2-213430AB25F8}" srcOrd="0" destOrd="0" presId="urn:microsoft.com/office/officeart/2018/2/layout/IconVerticalSolidList"/>
    <dgm:cxn modelId="{F6CD67CC-0E32-4098-9929-FBF0E4248780}" type="presParOf" srcId="{94D38922-7BE8-4721-A94B-AC2EA5A34FEA}" destId="{B67EC490-0089-4D2A-B8D1-EF0F04D0A2DF}" srcOrd="1" destOrd="0" presId="urn:microsoft.com/office/officeart/2018/2/layout/IconVerticalSolidList"/>
    <dgm:cxn modelId="{4566AFF3-FEA6-4FF3-8BF6-3242DF0313C7}" type="presParOf" srcId="{94D38922-7BE8-4721-A94B-AC2EA5A34FEA}" destId="{CA8477CC-8363-4E70-B67F-2D514C8D1AEA}" srcOrd="2" destOrd="0" presId="urn:microsoft.com/office/officeart/2018/2/layout/IconVerticalSolidList"/>
    <dgm:cxn modelId="{3848978F-02D1-4A44-A24E-4D2362E6EE94}" type="presParOf" srcId="{94D38922-7BE8-4721-A94B-AC2EA5A34FEA}" destId="{C2A8B62F-0AD9-4719-B7C4-31EC72E66A0B}" srcOrd="3" destOrd="0" presId="urn:microsoft.com/office/officeart/2018/2/layout/IconVerticalSolidList"/>
    <dgm:cxn modelId="{58879F93-A02E-45CC-8EB9-A63163757C11}" type="presParOf" srcId="{81BB5074-AFD2-4352-8C94-7706028C5D79}" destId="{316285D5-2E04-4DE1-BFA9-867BA529391E}" srcOrd="5" destOrd="0" presId="urn:microsoft.com/office/officeart/2018/2/layout/IconVerticalSolidList"/>
    <dgm:cxn modelId="{6C5BDDCA-0763-4964-8990-3ECAE761CF26}" type="presParOf" srcId="{81BB5074-AFD2-4352-8C94-7706028C5D79}" destId="{CA7C3C14-8827-4604-87FF-FB45975CCCD7}" srcOrd="6" destOrd="0" presId="urn:microsoft.com/office/officeart/2018/2/layout/IconVerticalSolidList"/>
    <dgm:cxn modelId="{7377E955-90F3-4A85-8A02-5FC4693228CF}" type="presParOf" srcId="{CA7C3C14-8827-4604-87FF-FB45975CCCD7}" destId="{8624DB38-3604-4AD4-A630-E224009FD654}" srcOrd="0" destOrd="0" presId="urn:microsoft.com/office/officeart/2018/2/layout/IconVerticalSolidList"/>
    <dgm:cxn modelId="{16FEE2DF-129B-4D21-9474-1B05DBF24441}" type="presParOf" srcId="{CA7C3C14-8827-4604-87FF-FB45975CCCD7}" destId="{F03F9C80-CD8A-4D16-8FEA-6DEE732AE292}" srcOrd="1" destOrd="0" presId="urn:microsoft.com/office/officeart/2018/2/layout/IconVerticalSolidList"/>
    <dgm:cxn modelId="{DD404224-98E1-4070-8D92-CEF9AA206C45}" type="presParOf" srcId="{CA7C3C14-8827-4604-87FF-FB45975CCCD7}" destId="{EF635756-0890-489C-9D7D-1B1B7288D179}" srcOrd="2" destOrd="0" presId="urn:microsoft.com/office/officeart/2018/2/layout/IconVerticalSolidList"/>
    <dgm:cxn modelId="{CB022E82-0E44-480C-87D1-AB7E67DD6BC3}" type="presParOf" srcId="{CA7C3C14-8827-4604-87FF-FB45975CCCD7}" destId="{90F327D1-523B-40C9-BAC4-266E239C6AEB}" srcOrd="3" destOrd="0" presId="urn:microsoft.com/office/officeart/2018/2/layout/IconVerticalSolidList"/>
    <dgm:cxn modelId="{A55B590D-4F6C-4A09-ABAC-EE7E7BF71527}" type="presParOf" srcId="{81BB5074-AFD2-4352-8C94-7706028C5D79}" destId="{5A2E82CA-B4F5-4386-B5AC-54B8B53DE485}" srcOrd="7" destOrd="0" presId="urn:microsoft.com/office/officeart/2018/2/layout/IconVerticalSolidList"/>
    <dgm:cxn modelId="{0940A844-EF86-4A4F-A433-1FEED10416C8}" type="presParOf" srcId="{81BB5074-AFD2-4352-8C94-7706028C5D79}" destId="{0A6E0810-6E9E-413E-A7CE-AAE0EEF503FA}" srcOrd="8" destOrd="0" presId="urn:microsoft.com/office/officeart/2018/2/layout/IconVerticalSolidList"/>
    <dgm:cxn modelId="{64B0C236-5FB3-40FC-B3F1-E4846066EECC}" type="presParOf" srcId="{0A6E0810-6E9E-413E-A7CE-AAE0EEF503FA}" destId="{05FD122E-00FD-43D2-A79D-7336E76429D8}" srcOrd="0" destOrd="0" presId="urn:microsoft.com/office/officeart/2018/2/layout/IconVerticalSolidList"/>
    <dgm:cxn modelId="{99492948-468E-4173-863A-BA15D4D88AA9}" type="presParOf" srcId="{0A6E0810-6E9E-413E-A7CE-AAE0EEF503FA}" destId="{27653FA3-3CB6-4E96-99DF-C65C80B30302}" srcOrd="1" destOrd="0" presId="urn:microsoft.com/office/officeart/2018/2/layout/IconVerticalSolidList"/>
    <dgm:cxn modelId="{263FB0D5-9C9F-46A3-8D22-856562299619}" type="presParOf" srcId="{0A6E0810-6E9E-413E-A7CE-AAE0EEF503FA}" destId="{F8797F49-35D0-4038-8D05-9CB465F63913}" srcOrd="2" destOrd="0" presId="urn:microsoft.com/office/officeart/2018/2/layout/IconVerticalSolidList"/>
    <dgm:cxn modelId="{E9C91D69-B78E-47B7-BC2B-BBFAB205BCB8}" type="presParOf" srcId="{0A6E0810-6E9E-413E-A7CE-AAE0EEF503FA}" destId="{B0C10C90-1176-4DC4-8999-2155CEF856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E2779-20DC-4D13-98E4-D86220903F7C}">
      <dsp:nvSpPr>
        <dsp:cNvPr id="0" name=""/>
        <dsp:cNvSpPr/>
      </dsp:nvSpPr>
      <dsp:spPr>
        <a:xfrm>
          <a:off x="0" y="3581"/>
          <a:ext cx="10506456" cy="7629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19520-E6FA-4C86-B98B-092C9FD465E5}">
      <dsp:nvSpPr>
        <dsp:cNvPr id="0" name=""/>
        <dsp:cNvSpPr/>
      </dsp:nvSpPr>
      <dsp:spPr>
        <a:xfrm>
          <a:off x="230796" y="175248"/>
          <a:ext cx="419630" cy="419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99E27-F760-49C4-AF0B-8011326EAA22}">
      <dsp:nvSpPr>
        <dsp:cNvPr id="0" name=""/>
        <dsp:cNvSpPr/>
      </dsp:nvSpPr>
      <dsp:spPr>
        <a:xfrm>
          <a:off x="881223" y="358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sz="1400" kern="1200"/>
        </a:p>
      </dsp:txBody>
      <dsp:txXfrm>
        <a:off x="881223" y="3581"/>
        <a:ext cx="9625232" cy="762963"/>
      </dsp:txXfrm>
    </dsp:sp>
    <dsp:sp modelId="{C7C128EC-D205-45D6-9227-EBDF76737719}">
      <dsp:nvSpPr>
        <dsp:cNvPr id="0" name=""/>
        <dsp:cNvSpPr/>
      </dsp:nvSpPr>
      <dsp:spPr>
        <a:xfrm>
          <a:off x="0" y="957286"/>
          <a:ext cx="10506456" cy="7629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0BA8E-2A35-4B0B-A893-505729A67348}">
      <dsp:nvSpPr>
        <dsp:cNvPr id="0" name=""/>
        <dsp:cNvSpPr/>
      </dsp:nvSpPr>
      <dsp:spPr>
        <a:xfrm>
          <a:off x="230796" y="1128953"/>
          <a:ext cx="419630" cy="419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D8E8E-DEDF-4C70-8254-792DAC48517C}">
      <dsp:nvSpPr>
        <dsp:cNvPr id="0" name=""/>
        <dsp:cNvSpPr/>
      </dsp:nvSpPr>
      <dsp:spPr>
        <a:xfrm>
          <a:off x="881223" y="957286"/>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sz="1400" kern="1200"/>
        </a:p>
      </dsp:txBody>
      <dsp:txXfrm>
        <a:off x="881223" y="957286"/>
        <a:ext cx="9625232" cy="762963"/>
      </dsp:txXfrm>
    </dsp:sp>
    <dsp:sp modelId="{B9E1720E-5835-46CA-B7A2-213430AB25F8}">
      <dsp:nvSpPr>
        <dsp:cNvPr id="0" name=""/>
        <dsp:cNvSpPr/>
      </dsp:nvSpPr>
      <dsp:spPr>
        <a:xfrm>
          <a:off x="0" y="1910991"/>
          <a:ext cx="10506456" cy="7629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EC490-0089-4D2A-B8D1-EF0F04D0A2DF}">
      <dsp:nvSpPr>
        <dsp:cNvPr id="0" name=""/>
        <dsp:cNvSpPr/>
      </dsp:nvSpPr>
      <dsp:spPr>
        <a:xfrm>
          <a:off x="230796" y="2082657"/>
          <a:ext cx="419630" cy="419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A8B62F-0AD9-4719-B7C4-31EC72E66A0B}">
      <dsp:nvSpPr>
        <dsp:cNvPr id="0" name=""/>
        <dsp:cNvSpPr/>
      </dsp:nvSpPr>
      <dsp:spPr>
        <a:xfrm>
          <a:off x="881223" y="191099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sz="1400" kern="1200"/>
        </a:p>
      </dsp:txBody>
      <dsp:txXfrm>
        <a:off x="881223" y="1910991"/>
        <a:ext cx="9625232" cy="762963"/>
      </dsp:txXfrm>
    </dsp:sp>
    <dsp:sp modelId="{8624DB38-3604-4AD4-A630-E224009FD654}">
      <dsp:nvSpPr>
        <dsp:cNvPr id="0" name=""/>
        <dsp:cNvSpPr/>
      </dsp:nvSpPr>
      <dsp:spPr>
        <a:xfrm>
          <a:off x="0" y="2864695"/>
          <a:ext cx="10506456" cy="7629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F9C80-CD8A-4D16-8FEA-6DEE732AE292}">
      <dsp:nvSpPr>
        <dsp:cNvPr id="0" name=""/>
        <dsp:cNvSpPr/>
      </dsp:nvSpPr>
      <dsp:spPr>
        <a:xfrm>
          <a:off x="230796" y="3036362"/>
          <a:ext cx="419630" cy="419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27D1-523B-40C9-BAC4-266E239C6AEB}">
      <dsp:nvSpPr>
        <dsp:cNvPr id="0" name=""/>
        <dsp:cNvSpPr/>
      </dsp:nvSpPr>
      <dsp:spPr>
        <a:xfrm>
          <a:off x="881223" y="2864695"/>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sz="1400" kern="1200"/>
        </a:p>
      </dsp:txBody>
      <dsp:txXfrm>
        <a:off x="881223" y="2864695"/>
        <a:ext cx="9625232" cy="762963"/>
      </dsp:txXfrm>
    </dsp:sp>
    <dsp:sp modelId="{05FD122E-00FD-43D2-A79D-7336E76429D8}">
      <dsp:nvSpPr>
        <dsp:cNvPr id="0" name=""/>
        <dsp:cNvSpPr/>
      </dsp:nvSpPr>
      <dsp:spPr>
        <a:xfrm>
          <a:off x="0" y="3818400"/>
          <a:ext cx="10506456" cy="7629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53FA3-3CB6-4E96-99DF-C65C80B30302}">
      <dsp:nvSpPr>
        <dsp:cNvPr id="0" name=""/>
        <dsp:cNvSpPr/>
      </dsp:nvSpPr>
      <dsp:spPr>
        <a:xfrm>
          <a:off x="230796" y="3990067"/>
          <a:ext cx="419630" cy="419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10C90-1176-4DC4-8999-2155CEF856EF}">
      <dsp:nvSpPr>
        <dsp:cNvPr id="0" name=""/>
        <dsp:cNvSpPr/>
      </dsp:nvSpPr>
      <dsp:spPr>
        <a:xfrm>
          <a:off x="881223" y="3818400"/>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sz="1400" kern="1200"/>
        </a:p>
      </dsp:txBody>
      <dsp:txXfrm>
        <a:off x="881223" y="3818400"/>
        <a:ext cx="9625232" cy="762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5T22:45:13.834"/>
    </inkml:context>
    <inkml:brush xml:id="br0">
      <inkml:brushProperty name="width" value="0.05" units="cm"/>
      <inkml:brushProperty name="height" value="0.05" units="cm"/>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8/20/23</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8/20/23</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elijahcw-git/ANA500-PFDS/tree/main/Microproject_2"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uciml/mushroom-classific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338667" y="2733040"/>
            <a:ext cx="6121605" cy="1116124"/>
          </a:xfrm>
        </p:spPr>
        <p:txBody>
          <a:bodyPr>
            <a:normAutofit/>
          </a:bodyPr>
          <a:lstStyle/>
          <a:p>
            <a:pPr algn="l"/>
            <a:r>
              <a:rPr lang="en-US" sz="2800" dirty="0"/>
              <a:t>Mushroom Edibility Prediction</a:t>
            </a:r>
            <a:br>
              <a:rPr lang="en-US" sz="2800" dirty="0"/>
            </a:br>
            <a:r>
              <a:rPr lang="en-US" sz="2400" dirty="0"/>
              <a:t>Micro-Project 3</a:t>
            </a:r>
            <a:br>
              <a:rPr lang="en-US" sz="2800" dirty="0"/>
            </a:br>
            <a:r>
              <a:rPr lang="en-US" sz="1400" dirty="0">
                <a:hlinkClick r:id="rId2"/>
              </a:rPr>
              <a:t>https://github.com/elijahcw-git/ANA500-PFDS/tree/main/Microproject_</a:t>
            </a:r>
            <a:r>
              <a:rPr lang="en-US" sz="1400" dirty="0"/>
              <a:t>3</a:t>
            </a:r>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338667" y="4190341"/>
            <a:ext cx="4620584" cy="775494"/>
          </a:xfrm>
        </p:spPr>
        <p:txBody>
          <a:bodyPr>
            <a:normAutofit/>
          </a:bodyPr>
          <a:lstStyle/>
          <a:p>
            <a:pPr algn="l"/>
            <a:r>
              <a:rPr lang="en-US" sz="2000" dirty="0"/>
              <a:t>Elijah C Walker</a:t>
            </a:r>
          </a:p>
          <a:p>
            <a:pPr algn="l"/>
            <a:r>
              <a:rPr lang="en-US" sz="2000" dirty="0"/>
              <a:t>19 August 2023</a:t>
            </a:r>
          </a:p>
          <a:p>
            <a:pPr algn="l"/>
            <a:endParaRPr lang="en-US" sz="2000" dirty="0"/>
          </a:p>
        </p:txBody>
      </p:sp>
      <p:pic>
        <p:nvPicPr>
          <p:cNvPr id="5" name="Picture 4">
            <a:extLst>
              <a:ext uri="{FF2B5EF4-FFF2-40B4-BE49-F238E27FC236}">
                <a16:creationId xmlns:a16="http://schemas.microsoft.com/office/drawing/2014/main" id="{48D8C882-84F6-2853-2C53-D4AB7AA8D68F}"/>
              </a:ext>
            </a:extLst>
          </p:cNvPr>
          <p:cNvPicPr>
            <a:picLocks noChangeAspect="1"/>
          </p:cNvPicPr>
          <p:nvPr/>
        </p:nvPicPr>
        <p:blipFill rotWithShape="1">
          <a:blip r:embed="rId3"/>
          <a:srcRect l="21761" r="2629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5125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F2D9-F988-11EB-1329-C088044549F9}"/>
              </a:ext>
            </a:extLst>
          </p:cNvPr>
          <p:cNvSpPr>
            <a:spLocks noGrp="1"/>
          </p:cNvSpPr>
          <p:nvPr>
            <p:ph type="title"/>
          </p:nvPr>
        </p:nvSpPr>
        <p:spPr>
          <a:xfrm>
            <a:off x="5868557" y="1138036"/>
            <a:ext cx="5444382" cy="741563"/>
          </a:xfrm>
        </p:spPr>
        <p:txBody>
          <a:bodyPr anchor="t">
            <a:normAutofit/>
          </a:bodyPr>
          <a:lstStyle/>
          <a:p>
            <a:r>
              <a:rPr lang="en-US" sz="3200"/>
              <a:t>Pseudocode (Cont)</a:t>
            </a:r>
          </a:p>
        </p:txBody>
      </p:sp>
      <p:pic>
        <p:nvPicPr>
          <p:cNvPr id="5" name="Picture 4" descr="Scan of a human brain in a neurology clinic">
            <a:extLst>
              <a:ext uri="{FF2B5EF4-FFF2-40B4-BE49-F238E27FC236}">
                <a16:creationId xmlns:a16="http://schemas.microsoft.com/office/drawing/2014/main" id="{08192269-BE8F-0250-4136-5FE8B931D6F3}"/>
              </a:ext>
            </a:extLst>
          </p:cNvPr>
          <p:cNvPicPr>
            <a:picLocks noChangeAspect="1"/>
          </p:cNvPicPr>
          <p:nvPr/>
        </p:nvPicPr>
        <p:blipFill rotWithShape="1">
          <a:blip r:embed="rId2"/>
          <a:srcRect l="43666"/>
          <a:stretch/>
        </p:blipFill>
        <p:spPr>
          <a:xfrm>
            <a:off x="-1" y="10"/>
            <a:ext cx="5151179" cy="6857990"/>
          </a:xfrm>
          <a:prstGeom prst="rect">
            <a:avLst/>
          </a:prstGeom>
        </p:spPr>
      </p:pic>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DCB91B-2049-E70A-3018-CE37BCE6ECCF}"/>
              </a:ext>
            </a:extLst>
          </p:cNvPr>
          <p:cNvSpPr>
            <a:spLocks noGrp="1"/>
          </p:cNvSpPr>
          <p:nvPr>
            <p:ph idx="1"/>
          </p:nvPr>
        </p:nvSpPr>
        <p:spPr>
          <a:xfrm>
            <a:off x="5868556" y="1879599"/>
            <a:ext cx="5967843" cy="4632961"/>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Make predictions on the test set using Naive Bayes</a:t>
            </a:r>
          </a:p>
          <a:p>
            <a:pPr marL="0" indent="0">
              <a:buNone/>
            </a:pP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PredictWithNaiveBayes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Naive Bayes model</a:t>
            </a:r>
          </a:p>
          <a:p>
            <a:pPr marL="0" indent="0">
              <a:buNone/>
            </a:pP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Create and train the Neural Network model</a:t>
            </a:r>
          </a:p>
          <a:p>
            <a:pPr marL="0" indent="0">
              <a:buNone/>
            </a:pP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Make predictions on the test set using Neural Network</a:t>
            </a:r>
          </a:p>
          <a:p>
            <a:pPr marL="0" indent="0">
              <a:buNone/>
            </a:pP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Neural Network model</a:t>
            </a:r>
          </a:p>
          <a:p>
            <a:pPr marL="0" indent="0">
              <a:buNone/>
            </a:pP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Compare and present the results</a:t>
            </a:r>
          </a:p>
          <a:p>
            <a:pPr marL="0" indent="0">
              <a:buNone/>
            </a:pPr>
            <a:r>
              <a:rPr lang="en-US" sz="1400" dirty="0" err="1">
                <a:latin typeface="Times New Roman" panose="02020603050405020304" pitchFamily="18" charset="0"/>
                <a:cs typeface="Times New Roman" panose="02020603050405020304" pitchFamily="18" charset="0"/>
              </a:rPr>
              <a:t>PresentResults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a:t>
            </a:r>
          </a:p>
          <a:p>
            <a:endParaRPr lang="en-US" sz="800" dirty="0"/>
          </a:p>
        </p:txBody>
      </p:sp>
    </p:spTree>
    <p:extLst>
      <p:ext uri="{BB962C8B-B14F-4D97-AF65-F5344CB8AC3E}">
        <p14:creationId xmlns:p14="http://schemas.microsoft.com/office/powerpoint/2010/main" val="420745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1: </a:t>
            </a:r>
            <a:br>
              <a:rPr lang="en-US" dirty="0">
                <a:solidFill>
                  <a:srgbClr val="FFFFFF"/>
                </a:solidFill>
              </a:rPr>
            </a:br>
            <a:r>
              <a:rPr lang="en-US" dirty="0">
                <a:solidFill>
                  <a:srgbClr val="FFFFFF"/>
                </a:solidFill>
              </a:rPr>
              <a:t>Acquire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sz="2000" b="0" i="0" dirty="0">
                <a:effectLst/>
                <a:latin typeface="Times New Roman" panose="02020603050405020304" pitchFamily="18" charset="0"/>
                <a:cs typeface="Times New Roman" panose="02020603050405020304" pitchFamily="18" charset="0"/>
              </a:rPr>
              <a:t>The mushroom dataset used in this data analysis was acquired from </a:t>
            </a:r>
            <a:r>
              <a:rPr lang="en-US" sz="2000" b="0" i="0" dirty="0" err="1">
                <a:effectLst/>
                <a:latin typeface="Times New Roman" panose="02020603050405020304" pitchFamily="18" charset="0"/>
                <a:cs typeface="Times New Roman" panose="02020603050405020304" pitchFamily="18" charset="0"/>
              </a:rPr>
              <a:t>Kaggle.com</a:t>
            </a:r>
            <a:r>
              <a:rPr lang="en-US" sz="2000" b="0" i="0" dirty="0">
                <a:effectLst/>
                <a:latin typeface="Times New Roman" panose="02020603050405020304" pitchFamily="18" charset="0"/>
                <a:cs typeface="Times New Roman" panose="02020603050405020304" pitchFamily="18" charset="0"/>
              </a:rPr>
              <a:t>, a prominent platform for data scientists, machine learning practitioners, engineers, and researchers to access and share datasets. The dataset contains detailed information about various attributes of mushrooms, including odor, cap color, veil color, and habitat. The target variable in the dataset, labeled as 'class,' indicates whether a mushroom is poisonous or edible.</a:t>
            </a:r>
          </a:p>
          <a:p>
            <a:r>
              <a:rPr lang="en-US" sz="2000" b="0" i="0" dirty="0">
                <a:effectLst/>
                <a:latin typeface="Times New Roman" panose="02020603050405020304" pitchFamily="18" charset="0"/>
                <a:cs typeface="Times New Roman" panose="02020603050405020304" pitchFamily="18" charset="0"/>
              </a:rPr>
              <a:t>Data Source: </a:t>
            </a:r>
            <a:r>
              <a:rPr lang="en-US" sz="2000" b="0" i="0" u="sng" dirty="0">
                <a:effectLst/>
                <a:latin typeface="Times New Roman" panose="02020603050405020304" pitchFamily="18" charset="0"/>
                <a:cs typeface="Times New Roman" panose="02020603050405020304" pitchFamily="18" charset="0"/>
                <a:hlinkClick r:id="rId2"/>
              </a:rPr>
              <a:t>https://www.kaggle.com/datasets/uciml/mushroom-classification</a:t>
            </a:r>
            <a:endParaRPr lang="en-US" sz="2000" b="0" i="0" u="sng"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primary objective of this analysis is to explore the relationships between different attributes and the edibility of mushrooms. By studying this dataset, we aim to identify the characteristics that significantly contribute to determining whether a mushroom is poisonous or safe for consumption. Accurate identification of edible and poisonous mushrooms is crucial, as ingesting toxic mushrooms can lead to severe health consequences, including hallucinations and even fatality.</a:t>
            </a:r>
          </a:p>
          <a:p>
            <a:pPr marL="0" indent="0">
              <a:buNone/>
            </a:pPr>
            <a:endParaRPr lang="en-US" sz="2000" dirty="0"/>
          </a:p>
        </p:txBody>
      </p:sp>
    </p:spTree>
    <p:extLst>
      <p:ext uri="{BB962C8B-B14F-4D97-AF65-F5344CB8AC3E}">
        <p14:creationId xmlns:p14="http://schemas.microsoft.com/office/powerpoint/2010/main" val="42702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557996" y="363898"/>
            <a:ext cx="3599688" cy="1463040"/>
          </a:xfrm>
        </p:spPr>
        <p:txBody>
          <a:bodyPr anchor="ctr">
            <a:normAutofit/>
          </a:bodyPr>
          <a:lstStyle/>
          <a:p>
            <a:r>
              <a:rPr lang="en-US" sz="2400" dirty="0">
                <a:solidFill>
                  <a:srgbClr val="FFFFFF"/>
                </a:solidFill>
              </a:rPr>
              <a:t>Step 2:</a:t>
            </a:r>
            <a:br>
              <a:rPr lang="en-US" sz="2400" dirty="0">
                <a:solidFill>
                  <a:srgbClr val="FFFFFF"/>
                </a:solidFill>
              </a:rPr>
            </a:br>
            <a:r>
              <a:rPr lang="en-US" sz="4800" dirty="0">
                <a:solidFill>
                  <a:srgbClr val="FFFFFF"/>
                </a:solidFill>
              </a:rPr>
              <a:t>Prepare</a:t>
            </a:r>
          </a:p>
        </p:txBody>
      </p:sp>
      <p:sp>
        <p:nvSpPr>
          <p:cNvPr id="2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74462" y="776243"/>
            <a:ext cx="7074409" cy="1463040"/>
          </a:xfrm>
        </p:spPr>
        <p:txBody>
          <a:bodyPr anchor="ctr">
            <a:normAutofit/>
          </a:bodyPr>
          <a:lstStyle/>
          <a:p>
            <a:r>
              <a:rPr lang="en-US" sz="1700" dirty="0">
                <a:solidFill>
                  <a:srgbClr val="FFFFFF"/>
                </a:solidFill>
                <a:latin typeface="Times New Roman" panose="02020603050405020304" pitchFamily="18" charset="0"/>
                <a:ea typeface="Times New Roman" panose="02020603050405020304" pitchFamily="18" charset="0"/>
              </a:rPr>
              <a:t>Using </a:t>
            </a:r>
            <a:r>
              <a:rPr lang="en-US" sz="1700" dirty="0" err="1">
                <a:solidFill>
                  <a:srgbClr val="FFFFFF"/>
                </a:solidFill>
                <a:latin typeface="Times New Roman" panose="02020603050405020304" pitchFamily="18" charset="0"/>
                <a:ea typeface="Times New Roman" panose="02020603050405020304" pitchFamily="18" charset="0"/>
              </a:rPr>
              <a:t>Jupyter</a:t>
            </a:r>
            <a:r>
              <a:rPr lang="en-US" sz="1700" dirty="0">
                <a:solidFill>
                  <a:srgbClr val="FFFFFF"/>
                </a:solidFill>
                <a:latin typeface="Times New Roman" panose="02020603050405020304" pitchFamily="18" charset="0"/>
                <a:ea typeface="Times New Roman" panose="02020603050405020304" pitchFamily="18" charset="0"/>
              </a:rPr>
              <a:t> Notebook, exploratory data analysis (EDA) will be conducted, and any notable characteristics of the data will be noted and corrected to maintain the integrity of the analysis.</a:t>
            </a:r>
          </a:p>
          <a:p>
            <a:r>
              <a:rPr lang="en-US" sz="1700" dirty="0">
                <a:solidFill>
                  <a:srgbClr val="FFFFFF"/>
                </a:solidFill>
                <a:effectLst/>
                <a:latin typeface="Times New Roman" panose="02020603050405020304" pitchFamily="18" charset="0"/>
                <a:ea typeface="Times New Roman" panose="02020603050405020304" pitchFamily="18" charset="0"/>
              </a:rPr>
              <a:t>The </a:t>
            </a:r>
            <a:r>
              <a:rPr lang="en-US" sz="1700" dirty="0">
                <a:solidFill>
                  <a:srgbClr val="FFFFFF"/>
                </a:solidFill>
                <a:latin typeface="Times New Roman" panose="02020603050405020304" pitchFamily="18" charset="0"/>
                <a:ea typeface="Times New Roman" panose="02020603050405020304" pitchFamily="18" charset="0"/>
              </a:rPr>
              <a:t>pandas head() function shows the first 5 rows with no immediately obvious discrepancies and shows the dataset contains 23 variables</a:t>
            </a:r>
            <a:endParaRPr lang="en-US" sz="1700" dirty="0">
              <a:solidFill>
                <a:srgbClr val="FFFFFF"/>
              </a:solidFill>
              <a:effectLst/>
              <a:latin typeface="Times New Roman" panose="02020603050405020304" pitchFamily="18" charset="0"/>
              <a:ea typeface="Times New Roman" panose="02020603050405020304" pitchFamily="18" charset="0"/>
            </a:endParaRPr>
          </a:p>
          <a:p>
            <a:pPr marL="0" indent="0">
              <a:buNone/>
            </a:pPr>
            <a:endParaRPr lang="en-US" sz="1700" dirty="0">
              <a:solidFill>
                <a:srgbClr val="FFFFFF"/>
              </a:solidFill>
            </a:endParaRPr>
          </a:p>
          <a:p>
            <a:pPr marL="0" indent="0">
              <a:buNone/>
            </a:pPr>
            <a:endParaRPr lang="en-US" sz="1700" dirty="0">
              <a:solidFill>
                <a:srgbClr val="FFFFFF"/>
              </a:solidFill>
            </a:endParaRPr>
          </a:p>
        </p:txBody>
      </p:sp>
      <p:pic>
        <p:nvPicPr>
          <p:cNvPr id="5" name="Picture 4">
            <a:extLst>
              <a:ext uri="{FF2B5EF4-FFF2-40B4-BE49-F238E27FC236}">
                <a16:creationId xmlns:a16="http://schemas.microsoft.com/office/drawing/2014/main" id="{7F7A3CAB-EB3D-89A1-8765-6BB4080B2EDC}"/>
              </a:ext>
            </a:extLst>
          </p:cNvPr>
          <p:cNvPicPr>
            <a:picLocks noChangeAspect="1"/>
          </p:cNvPicPr>
          <p:nvPr/>
        </p:nvPicPr>
        <p:blipFill>
          <a:blip r:embed="rId2"/>
          <a:stretch>
            <a:fillRect/>
          </a:stretch>
        </p:blipFill>
        <p:spPr>
          <a:xfrm>
            <a:off x="557996" y="3203925"/>
            <a:ext cx="10990875" cy="2877832"/>
          </a:xfrm>
          <a:prstGeom prst="rect">
            <a:avLst/>
          </a:prstGeom>
        </p:spPr>
      </p:pic>
    </p:spTree>
    <p:extLst>
      <p:ext uri="{BB962C8B-B14F-4D97-AF65-F5344CB8AC3E}">
        <p14:creationId xmlns:p14="http://schemas.microsoft.com/office/powerpoint/2010/main" val="278821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A1BD8-AC03-80C9-71F8-31A26531CCED}"/>
              </a:ext>
            </a:extLst>
          </p:cNvPr>
          <p:cNvSpPr>
            <a:spLocks noGrp="1"/>
          </p:cNvSpPr>
          <p:nvPr>
            <p:ph type="title"/>
          </p:nvPr>
        </p:nvSpPr>
        <p:spPr>
          <a:xfrm>
            <a:off x="630936" y="640080"/>
            <a:ext cx="4818888" cy="1481328"/>
          </a:xfrm>
        </p:spPr>
        <p:txBody>
          <a:bodyPr anchor="b">
            <a:normAutofit/>
          </a:bodyPr>
          <a:lstStyle/>
          <a:p>
            <a:r>
              <a:rPr lang="en-US" sz="4200"/>
              <a:t>Prepare – Dataframe information</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6FAC1F-B283-3DF8-AD97-9ADC86F7D86E}"/>
              </a:ext>
            </a:extLst>
          </p:cNvPr>
          <p:cNvSpPr>
            <a:spLocks noGrp="1"/>
          </p:cNvSpPr>
          <p:nvPr>
            <p:ph idx="1"/>
          </p:nvPr>
        </p:nvSpPr>
        <p:spPr>
          <a:xfrm>
            <a:off x="630936" y="2660904"/>
            <a:ext cx="4818888" cy="3547872"/>
          </a:xfrm>
        </p:spPr>
        <p:txBody>
          <a:bodyPr anchor="t">
            <a:normAutofit/>
          </a:bodyPr>
          <a:lstStyle/>
          <a:p>
            <a:r>
              <a:rPr lang="en-US" sz="2200" dirty="0"/>
              <a:t>The </a:t>
            </a:r>
            <a:r>
              <a:rPr lang="en-US" sz="2200" dirty="0" err="1"/>
              <a:t>dataframe</a:t>
            </a:r>
            <a:r>
              <a:rPr lang="en-US" sz="2200" dirty="0"/>
              <a:t> contains 8,124 observations</a:t>
            </a:r>
          </a:p>
          <a:p>
            <a:r>
              <a:rPr lang="en-US" sz="2200" dirty="0"/>
              <a:t>All 23 variables are listed</a:t>
            </a:r>
          </a:p>
          <a:p>
            <a:r>
              <a:rPr lang="en-US" sz="2200" dirty="0"/>
              <a:t>All variables are categorical and categorized by letters respective to each column (letters are not ordinal or uniform across the data)</a:t>
            </a:r>
          </a:p>
        </p:txBody>
      </p:sp>
      <p:pic>
        <p:nvPicPr>
          <p:cNvPr id="6" name="Picture 5">
            <a:extLst>
              <a:ext uri="{FF2B5EF4-FFF2-40B4-BE49-F238E27FC236}">
                <a16:creationId xmlns:a16="http://schemas.microsoft.com/office/drawing/2014/main" id="{6FC5A4CD-BB72-8E01-7207-17B97D084075}"/>
              </a:ext>
            </a:extLst>
          </p:cNvPr>
          <p:cNvPicPr>
            <a:picLocks noChangeAspect="1"/>
          </p:cNvPicPr>
          <p:nvPr/>
        </p:nvPicPr>
        <p:blipFill>
          <a:blip r:embed="rId2"/>
          <a:stretch>
            <a:fillRect/>
          </a:stretch>
        </p:blipFill>
        <p:spPr>
          <a:xfrm>
            <a:off x="6311532" y="640080"/>
            <a:ext cx="5034000" cy="5577840"/>
          </a:xfrm>
          <a:prstGeom prst="rect">
            <a:avLst/>
          </a:prstGeom>
        </p:spPr>
      </p:pic>
    </p:spTree>
    <p:extLst>
      <p:ext uri="{BB962C8B-B14F-4D97-AF65-F5344CB8AC3E}">
        <p14:creationId xmlns:p14="http://schemas.microsoft.com/office/powerpoint/2010/main" val="250307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1CAAE-22E7-6F34-3988-6B090747BA04}"/>
              </a:ext>
            </a:extLst>
          </p:cNvPr>
          <p:cNvSpPr>
            <a:spLocks noGrp="1"/>
          </p:cNvSpPr>
          <p:nvPr>
            <p:ph type="title"/>
          </p:nvPr>
        </p:nvSpPr>
        <p:spPr>
          <a:xfrm>
            <a:off x="630936" y="640080"/>
            <a:ext cx="4818888" cy="1481328"/>
          </a:xfrm>
        </p:spPr>
        <p:txBody>
          <a:bodyPr anchor="b">
            <a:normAutofit fontScale="90000"/>
          </a:bodyPr>
          <a:lstStyle/>
          <a:p>
            <a:r>
              <a:rPr lang="en-US" sz="5400" dirty="0"/>
              <a:t>Prepare – Categorical Values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096436-785D-166E-474E-39CE7E41FC23}"/>
              </a:ext>
            </a:extLst>
          </p:cNvPr>
          <p:cNvSpPr>
            <a:spLocks noGrp="1"/>
          </p:cNvSpPr>
          <p:nvPr>
            <p:ph idx="1"/>
          </p:nvPr>
        </p:nvSpPr>
        <p:spPr>
          <a:xfrm>
            <a:off x="630936" y="2660904"/>
            <a:ext cx="4818888" cy="3547872"/>
          </a:xfrm>
        </p:spPr>
        <p:txBody>
          <a:bodyPr anchor="t">
            <a:normAutofit lnSpcReduction="10000"/>
          </a:bodyPr>
          <a:lstStyle/>
          <a:p>
            <a:r>
              <a:rPr lang="en-US" sz="2200" dirty="0"/>
              <a:t>This is a merged dataset containing all possible categorical values a variable can take</a:t>
            </a:r>
          </a:p>
          <a:p>
            <a:r>
              <a:rPr lang="en-US" sz="2200" dirty="0"/>
              <a:t>Some appear to be ordinal alphabetic, others are intuitive. </a:t>
            </a:r>
          </a:p>
          <a:p>
            <a:r>
              <a:rPr lang="en-US" sz="2200" dirty="0"/>
              <a:t>Example – The class variable only contains values for “e” and “p” which stand for edible and poisonous, respectively.</a:t>
            </a:r>
          </a:p>
          <a:p>
            <a:r>
              <a:rPr lang="en-US" sz="2200" dirty="0"/>
              <a:t>It may be necessary to create dummy variables</a:t>
            </a:r>
          </a:p>
        </p:txBody>
      </p:sp>
      <p:pic>
        <p:nvPicPr>
          <p:cNvPr id="4" name="Picture 3">
            <a:extLst>
              <a:ext uri="{FF2B5EF4-FFF2-40B4-BE49-F238E27FC236}">
                <a16:creationId xmlns:a16="http://schemas.microsoft.com/office/drawing/2014/main" id="{85936CEC-5E26-4111-7561-149A19231E4F}"/>
              </a:ext>
            </a:extLst>
          </p:cNvPr>
          <p:cNvPicPr>
            <a:picLocks noChangeAspect="1"/>
          </p:cNvPicPr>
          <p:nvPr/>
        </p:nvPicPr>
        <p:blipFill>
          <a:blip r:embed="rId2"/>
          <a:stretch>
            <a:fillRect/>
          </a:stretch>
        </p:blipFill>
        <p:spPr>
          <a:xfrm>
            <a:off x="6099048" y="1027054"/>
            <a:ext cx="5458968" cy="4803891"/>
          </a:xfrm>
          <a:prstGeom prst="rect">
            <a:avLst/>
          </a:prstGeom>
        </p:spPr>
      </p:pic>
    </p:spTree>
    <p:extLst>
      <p:ext uri="{BB962C8B-B14F-4D97-AF65-F5344CB8AC3E}">
        <p14:creationId xmlns:p14="http://schemas.microsoft.com/office/powerpoint/2010/main" val="334896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44EF6-E77A-3C89-B753-A315A522CCB2}"/>
              </a:ext>
            </a:extLst>
          </p:cNvPr>
          <p:cNvSpPr>
            <a:spLocks noGrp="1"/>
          </p:cNvSpPr>
          <p:nvPr>
            <p:ph type="title"/>
          </p:nvPr>
        </p:nvSpPr>
        <p:spPr>
          <a:xfrm>
            <a:off x="630936" y="640080"/>
            <a:ext cx="4818888" cy="1481328"/>
          </a:xfrm>
        </p:spPr>
        <p:txBody>
          <a:bodyPr anchor="b">
            <a:normAutofit/>
          </a:bodyPr>
          <a:lstStyle/>
          <a:p>
            <a:r>
              <a:rPr lang="en-US" sz="5000"/>
              <a:t>Prepare – Data Integrity</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76F8-1C0C-64E8-4E6B-56CAC4C9C18B}"/>
              </a:ext>
            </a:extLst>
          </p:cNvPr>
          <p:cNvSpPr>
            <a:spLocks noGrp="1"/>
          </p:cNvSpPr>
          <p:nvPr>
            <p:ph idx="1"/>
          </p:nvPr>
        </p:nvSpPr>
        <p:spPr>
          <a:xfrm>
            <a:off x="630936" y="2660904"/>
            <a:ext cx="4818888" cy="3547872"/>
          </a:xfrm>
        </p:spPr>
        <p:txBody>
          <a:bodyPr anchor="t">
            <a:normAutofit/>
          </a:bodyPr>
          <a:lstStyle/>
          <a:p>
            <a:r>
              <a:rPr lang="en-US" sz="2200" dirty="0"/>
              <a:t>The dataset contains no missing values for any variable, suggesting high data integrity</a:t>
            </a:r>
          </a:p>
          <a:p>
            <a:r>
              <a:rPr lang="en-US" sz="2200" dirty="0"/>
              <a:t>There may be categorical imbalances in any of the variables, which could specify the need for certain classification algorithms</a:t>
            </a:r>
          </a:p>
          <a:p>
            <a:endParaRPr lang="en-US" sz="2200" dirty="0"/>
          </a:p>
        </p:txBody>
      </p:sp>
      <p:pic>
        <p:nvPicPr>
          <p:cNvPr id="6" name="Picture 5">
            <a:extLst>
              <a:ext uri="{FF2B5EF4-FFF2-40B4-BE49-F238E27FC236}">
                <a16:creationId xmlns:a16="http://schemas.microsoft.com/office/drawing/2014/main" id="{CDCB1A9C-B7A0-D3E5-0C32-B7E1D588B160}"/>
              </a:ext>
            </a:extLst>
          </p:cNvPr>
          <p:cNvPicPr>
            <a:picLocks noChangeAspect="1"/>
          </p:cNvPicPr>
          <p:nvPr/>
        </p:nvPicPr>
        <p:blipFill>
          <a:blip r:embed="rId2"/>
          <a:stretch>
            <a:fillRect/>
          </a:stretch>
        </p:blipFill>
        <p:spPr>
          <a:xfrm>
            <a:off x="6381255" y="640080"/>
            <a:ext cx="4894554" cy="5577840"/>
          </a:xfrm>
          <a:prstGeom prst="rect">
            <a:avLst/>
          </a:prstGeom>
        </p:spPr>
      </p:pic>
    </p:spTree>
    <p:extLst>
      <p:ext uri="{BB962C8B-B14F-4D97-AF65-F5344CB8AC3E}">
        <p14:creationId xmlns:p14="http://schemas.microsoft.com/office/powerpoint/2010/main" val="86320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6B341-8C67-422C-BF81-EA0580F8A4FD}"/>
              </a:ext>
            </a:extLst>
          </p:cNvPr>
          <p:cNvSpPr>
            <a:spLocks noGrp="1"/>
          </p:cNvSpPr>
          <p:nvPr>
            <p:ph type="title"/>
          </p:nvPr>
        </p:nvSpPr>
        <p:spPr>
          <a:xfrm>
            <a:off x="630936" y="640080"/>
            <a:ext cx="4818888" cy="1481328"/>
          </a:xfrm>
        </p:spPr>
        <p:txBody>
          <a:bodyPr anchor="b">
            <a:normAutofit/>
          </a:bodyPr>
          <a:lstStyle/>
          <a:p>
            <a:r>
              <a:rPr lang="en-US" sz="3600" dirty="0"/>
              <a:t>Prepare – Target Variable Distribution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8B126-5735-8BC7-806F-C340194C351B}"/>
              </a:ext>
            </a:extLst>
          </p:cNvPr>
          <p:cNvSpPr>
            <a:spLocks noGrp="1"/>
          </p:cNvSpPr>
          <p:nvPr>
            <p:ph idx="1"/>
          </p:nvPr>
        </p:nvSpPr>
        <p:spPr>
          <a:xfrm>
            <a:off x="630936" y="2660904"/>
            <a:ext cx="4818888" cy="3547872"/>
          </a:xfrm>
        </p:spPr>
        <p:txBody>
          <a:bodyPr anchor="t">
            <a:normAutofit/>
          </a:bodyPr>
          <a:lstStyle/>
          <a:p>
            <a:r>
              <a:rPr lang="en-US" sz="2200" dirty="0"/>
              <a:t>The target variable is mostly even, slightly favoring the presence edible mushrooms</a:t>
            </a:r>
          </a:p>
          <a:p>
            <a:r>
              <a:rPr lang="en-US" sz="2200" dirty="0"/>
              <a:t>The imbalance is minimal, meaning weights may not need to be assigned</a:t>
            </a:r>
          </a:p>
          <a:p>
            <a:pPr marL="0" indent="0">
              <a:buNone/>
            </a:pPr>
            <a:endParaRPr lang="en-US" sz="2200" dirty="0"/>
          </a:p>
        </p:txBody>
      </p:sp>
      <p:pic>
        <p:nvPicPr>
          <p:cNvPr id="4" name="Picture 3">
            <a:extLst>
              <a:ext uri="{FF2B5EF4-FFF2-40B4-BE49-F238E27FC236}">
                <a16:creationId xmlns:a16="http://schemas.microsoft.com/office/drawing/2014/main" id="{A5CCB773-F9C4-F123-0D97-D96F82B88E29}"/>
              </a:ext>
            </a:extLst>
          </p:cNvPr>
          <p:cNvPicPr>
            <a:picLocks noChangeAspect="1"/>
          </p:cNvPicPr>
          <p:nvPr/>
        </p:nvPicPr>
        <p:blipFill>
          <a:blip r:embed="rId2"/>
          <a:stretch>
            <a:fillRect/>
          </a:stretch>
        </p:blipFill>
        <p:spPr>
          <a:xfrm>
            <a:off x="6099048" y="747282"/>
            <a:ext cx="5458968" cy="5363435"/>
          </a:xfrm>
          <a:prstGeom prst="rect">
            <a:avLst/>
          </a:prstGeom>
        </p:spPr>
      </p:pic>
    </p:spTree>
    <p:extLst>
      <p:ext uri="{BB962C8B-B14F-4D97-AF65-F5344CB8AC3E}">
        <p14:creationId xmlns:p14="http://schemas.microsoft.com/office/powerpoint/2010/main" val="2553303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0741E-65FD-CAFE-AD89-390A6CB219F7}"/>
              </a:ext>
            </a:extLst>
          </p:cNvPr>
          <p:cNvSpPr>
            <a:spLocks noGrp="1"/>
          </p:cNvSpPr>
          <p:nvPr>
            <p:ph type="title"/>
          </p:nvPr>
        </p:nvSpPr>
        <p:spPr>
          <a:xfrm>
            <a:off x="630936" y="640080"/>
            <a:ext cx="4818888" cy="1481328"/>
          </a:xfrm>
        </p:spPr>
        <p:txBody>
          <a:bodyPr anchor="b">
            <a:normAutofit fontScale="90000"/>
          </a:bodyPr>
          <a:lstStyle/>
          <a:p>
            <a:r>
              <a:rPr lang="en-US" sz="5400" dirty="0"/>
              <a:t>Prepare – Odor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0D5B06-B835-3F04-BDB1-8DEF55F43318}"/>
              </a:ext>
            </a:extLst>
          </p:cNvPr>
          <p:cNvSpPr>
            <a:spLocks noGrp="1"/>
          </p:cNvSpPr>
          <p:nvPr>
            <p:ph idx="1"/>
          </p:nvPr>
        </p:nvSpPr>
        <p:spPr>
          <a:xfrm>
            <a:off x="630936" y="2660904"/>
            <a:ext cx="4818888" cy="3547872"/>
          </a:xfrm>
        </p:spPr>
        <p:txBody>
          <a:bodyPr anchor="t">
            <a:normAutofit/>
          </a:bodyPr>
          <a:lstStyle/>
          <a:p>
            <a:r>
              <a:rPr lang="en-US" sz="2200" dirty="0"/>
              <a:t>There appear to be patterns where certain odors are more correlated to poisonous and edible mushrooms</a:t>
            </a:r>
          </a:p>
          <a:p>
            <a:r>
              <a:rPr lang="en-US" sz="2200" dirty="0"/>
              <a:t>The data is dominated by odor categories “n” and “f” where “n” means no odor and “f” means foul.</a:t>
            </a:r>
          </a:p>
          <a:p>
            <a:pPr marL="0" indent="0">
              <a:buNone/>
            </a:pPr>
            <a:endParaRPr lang="en-US" sz="2200" dirty="0"/>
          </a:p>
        </p:txBody>
      </p:sp>
      <p:pic>
        <p:nvPicPr>
          <p:cNvPr id="4" name="Picture 3" descr="A screen shot of a graph&#10;&#10;Description automatically generated">
            <a:extLst>
              <a:ext uri="{FF2B5EF4-FFF2-40B4-BE49-F238E27FC236}">
                <a16:creationId xmlns:a16="http://schemas.microsoft.com/office/drawing/2014/main" id="{4633306B-1611-C536-0F85-B727C157C969}"/>
              </a:ext>
            </a:extLst>
          </p:cNvPr>
          <p:cNvPicPr>
            <a:picLocks noChangeAspect="1"/>
          </p:cNvPicPr>
          <p:nvPr/>
        </p:nvPicPr>
        <p:blipFill>
          <a:blip r:embed="rId2"/>
          <a:stretch>
            <a:fillRect/>
          </a:stretch>
        </p:blipFill>
        <p:spPr>
          <a:xfrm>
            <a:off x="6099048" y="1020230"/>
            <a:ext cx="5458968" cy="4817539"/>
          </a:xfrm>
          <a:prstGeom prst="rect">
            <a:avLst/>
          </a:prstGeom>
        </p:spPr>
      </p:pic>
    </p:spTree>
    <p:extLst>
      <p:ext uri="{BB962C8B-B14F-4D97-AF65-F5344CB8AC3E}">
        <p14:creationId xmlns:p14="http://schemas.microsoft.com/office/powerpoint/2010/main" val="400706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4AD66-CD82-21C3-4908-757A506347DA}"/>
              </a:ext>
            </a:extLst>
          </p:cNvPr>
          <p:cNvSpPr>
            <a:spLocks noGrp="1"/>
          </p:cNvSpPr>
          <p:nvPr>
            <p:ph type="title"/>
          </p:nvPr>
        </p:nvSpPr>
        <p:spPr>
          <a:xfrm>
            <a:off x="630936" y="640080"/>
            <a:ext cx="4818888" cy="1481328"/>
          </a:xfrm>
        </p:spPr>
        <p:txBody>
          <a:bodyPr anchor="b">
            <a:normAutofit fontScale="90000"/>
          </a:bodyPr>
          <a:lstStyle/>
          <a:p>
            <a:r>
              <a:rPr lang="en-US" sz="5400" dirty="0"/>
              <a:t>Prepare – Cap Color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D56A54-9998-47BD-03B0-199A0F094AFE}"/>
              </a:ext>
            </a:extLst>
          </p:cNvPr>
          <p:cNvSpPr>
            <a:spLocks noGrp="1"/>
          </p:cNvSpPr>
          <p:nvPr>
            <p:ph idx="1"/>
          </p:nvPr>
        </p:nvSpPr>
        <p:spPr>
          <a:xfrm>
            <a:off x="630936" y="2660904"/>
            <a:ext cx="4818888" cy="3547872"/>
          </a:xfrm>
        </p:spPr>
        <p:txBody>
          <a:bodyPr anchor="t">
            <a:normAutofit/>
          </a:bodyPr>
          <a:lstStyle/>
          <a:p>
            <a:r>
              <a:rPr lang="en-US" sz="2200" dirty="0"/>
              <a:t>Most mushrooms are brown (“n” category) and gray (“g” category).</a:t>
            </a:r>
          </a:p>
          <a:p>
            <a:r>
              <a:rPr lang="en-US" sz="2200" dirty="0"/>
              <a:t>Some colors such as green (“r” category) and a few others are hardly present. </a:t>
            </a:r>
          </a:p>
          <a:p>
            <a:r>
              <a:rPr lang="en-US" sz="2200" dirty="0"/>
              <a:t>Colors appear to alternate in having more edible or poisonous mushrooms from left to right and are not entirely dominated by one category (no/minimal correlation?)</a:t>
            </a:r>
          </a:p>
        </p:txBody>
      </p:sp>
      <p:pic>
        <p:nvPicPr>
          <p:cNvPr id="4" name="Picture 3">
            <a:extLst>
              <a:ext uri="{FF2B5EF4-FFF2-40B4-BE49-F238E27FC236}">
                <a16:creationId xmlns:a16="http://schemas.microsoft.com/office/drawing/2014/main" id="{618B842E-5046-4AEE-7C4D-85EC35C5FFF3}"/>
              </a:ext>
            </a:extLst>
          </p:cNvPr>
          <p:cNvPicPr>
            <a:picLocks noChangeAspect="1"/>
          </p:cNvPicPr>
          <p:nvPr/>
        </p:nvPicPr>
        <p:blipFill>
          <a:blip r:embed="rId2"/>
          <a:stretch>
            <a:fillRect/>
          </a:stretch>
        </p:blipFill>
        <p:spPr>
          <a:xfrm>
            <a:off x="6099048" y="1347768"/>
            <a:ext cx="5458968" cy="4162463"/>
          </a:xfrm>
          <a:prstGeom prst="rect">
            <a:avLst/>
          </a:prstGeom>
        </p:spPr>
      </p:pic>
    </p:spTree>
    <p:extLst>
      <p:ext uri="{BB962C8B-B14F-4D97-AF65-F5344CB8AC3E}">
        <p14:creationId xmlns:p14="http://schemas.microsoft.com/office/powerpoint/2010/main" val="332021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1041B-4CB3-CDE7-9DF3-44C02DEF1E13}"/>
              </a:ext>
            </a:extLst>
          </p:cNvPr>
          <p:cNvSpPr>
            <a:spLocks noGrp="1"/>
          </p:cNvSpPr>
          <p:nvPr>
            <p:ph type="title"/>
          </p:nvPr>
        </p:nvSpPr>
        <p:spPr>
          <a:xfrm>
            <a:off x="630936" y="639520"/>
            <a:ext cx="3429000" cy="1719072"/>
          </a:xfrm>
        </p:spPr>
        <p:txBody>
          <a:bodyPr anchor="b">
            <a:noAutofit/>
          </a:bodyPr>
          <a:lstStyle/>
          <a:p>
            <a:r>
              <a:rPr lang="en-US" dirty="0"/>
              <a:t>Prepare - Veil Color and Edibility</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CB2A6-3BE7-F084-1293-3E5C150F851D}"/>
              </a:ext>
            </a:extLst>
          </p:cNvPr>
          <p:cNvSpPr>
            <a:spLocks noGrp="1"/>
          </p:cNvSpPr>
          <p:nvPr>
            <p:ph idx="1"/>
          </p:nvPr>
        </p:nvSpPr>
        <p:spPr>
          <a:xfrm>
            <a:off x="630936" y="2807208"/>
            <a:ext cx="3429000" cy="3410712"/>
          </a:xfrm>
        </p:spPr>
        <p:txBody>
          <a:bodyPr anchor="t">
            <a:normAutofit/>
          </a:bodyPr>
          <a:lstStyle/>
          <a:p>
            <a:r>
              <a:rPr lang="en-US" sz="2200" dirty="0"/>
              <a:t>Almost every veil is white (“w”)</a:t>
            </a:r>
          </a:p>
          <a:p>
            <a:r>
              <a:rPr lang="en-US" sz="2200" dirty="0"/>
              <a:t>Suspect that this variable may not be useful in classification</a:t>
            </a:r>
          </a:p>
          <a:p>
            <a:r>
              <a:rPr lang="en-US" sz="2200" dirty="0"/>
              <a:t>Another variable may be selected</a:t>
            </a:r>
          </a:p>
        </p:txBody>
      </p:sp>
      <p:pic>
        <p:nvPicPr>
          <p:cNvPr id="4" name="Picture 3">
            <a:extLst>
              <a:ext uri="{FF2B5EF4-FFF2-40B4-BE49-F238E27FC236}">
                <a16:creationId xmlns:a16="http://schemas.microsoft.com/office/drawing/2014/main" id="{5EF80593-6FF5-7EC2-5D9A-CB453FE976D1}"/>
              </a:ext>
            </a:extLst>
          </p:cNvPr>
          <p:cNvPicPr>
            <a:picLocks noChangeAspect="1"/>
          </p:cNvPicPr>
          <p:nvPr/>
        </p:nvPicPr>
        <p:blipFill>
          <a:blip r:embed="rId2"/>
          <a:stretch>
            <a:fillRect/>
          </a:stretch>
        </p:blipFill>
        <p:spPr>
          <a:xfrm>
            <a:off x="5015940" y="640080"/>
            <a:ext cx="6180432" cy="5577840"/>
          </a:xfrm>
          <a:prstGeom prst="rect">
            <a:avLst/>
          </a:prstGeom>
        </p:spPr>
      </p:pic>
    </p:spTree>
    <p:extLst>
      <p:ext uri="{BB962C8B-B14F-4D97-AF65-F5344CB8AC3E}">
        <p14:creationId xmlns:p14="http://schemas.microsoft.com/office/powerpoint/2010/main" val="292238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5868557" y="1138036"/>
            <a:ext cx="5444382" cy="1402470"/>
          </a:xfrm>
        </p:spPr>
        <p:txBody>
          <a:bodyPr anchor="t">
            <a:normAutofit/>
          </a:bodyPr>
          <a:lstStyle/>
          <a:p>
            <a:r>
              <a:rPr lang="en-US" sz="3200"/>
              <a:t>Problem Statement</a:t>
            </a:r>
          </a:p>
        </p:txBody>
      </p:sp>
      <p:pic>
        <p:nvPicPr>
          <p:cNvPr id="5" name="Picture 4" descr="Mushroom growing on a moss">
            <a:extLst>
              <a:ext uri="{FF2B5EF4-FFF2-40B4-BE49-F238E27FC236}">
                <a16:creationId xmlns:a16="http://schemas.microsoft.com/office/drawing/2014/main" id="{D072E265-F2F7-9A16-83AB-25A6F772E876}"/>
              </a:ext>
            </a:extLst>
          </p:cNvPr>
          <p:cNvPicPr>
            <a:picLocks noChangeAspect="1"/>
          </p:cNvPicPr>
          <p:nvPr/>
        </p:nvPicPr>
        <p:blipFill rotWithShape="1">
          <a:blip r:embed="rId2"/>
          <a:srcRect l="21011" r="22655"/>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5868557" y="2551176"/>
            <a:ext cx="5444382" cy="3591207"/>
          </a:xfrm>
        </p:spPr>
        <p:txBody>
          <a:bodyPr>
            <a:normAutofit/>
          </a:bodyPr>
          <a:lstStyle/>
          <a:p>
            <a:pPr marL="0" indent="0">
              <a:buNone/>
            </a:pPr>
            <a:r>
              <a:rPr lang="en-US" sz="1900" b="0" i="0">
                <a:effectLst/>
                <a:latin typeface="Times New Roman" panose="02020603050405020304" pitchFamily="18" charset="0"/>
                <a:cs typeface="Times New Roman" panose="02020603050405020304" pitchFamily="18" charset="0"/>
              </a:rPr>
              <a:t>Background: A dataset containing various characteristics of mushrooms will be utilized to investigate which features are most indicative of a mushroom's edibility. The dataset consists of attributes like odor, cap color, veil color, and habitat, with the target variable "Class" having two categories: edible and poisonous. Distinguishing between poisonous and edible mushrooms is crucial, as ingestion of toxic mushrooms can lead to severe health issues, including hallucinations and even death. This study aims to explore the attributes that contribute to a mushroom's edibility to aid in better identification and decision-making.</a:t>
            </a:r>
          </a:p>
          <a:p>
            <a:pPr marL="0" indent="0">
              <a:buNone/>
            </a:pPr>
            <a:endParaRPr lang="en-US" sz="1900">
              <a:latin typeface="Times New Roman" panose="02020603050405020304" pitchFamily="18" charset="0"/>
            </a:endParaRPr>
          </a:p>
        </p:txBody>
      </p:sp>
    </p:spTree>
    <p:extLst>
      <p:ext uri="{BB962C8B-B14F-4D97-AF65-F5344CB8AC3E}">
        <p14:creationId xmlns:p14="http://schemas.microsoft.com/office/powerpoint/2010/main" val="188067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8777D-D340-C01C-9B15-440A1A7F7F50}"/>
              </a:ext>
            </a:extLst>
          </p:cNvPr>
          <p:cNvSpPr>
            <a:spLocks noGrp="1"/>
          </p:cNvSpPr>
          <p:nvPr>
            <p:ph type="title"/>
          </p:nvPr>
        </p:nvSpPr>
        <p:spPr>
          <a:xfrm>
            <a:off x="630936" y="639520"/>
            <a:ext cx="3429000" cy="1719072"/>
          </a:xfrm>
        </p:spPr>
        <p:txBody>
          <a:bodyPr anchor="b">
            <a:noAutofit/>
          </a:bodyPr>
          <a:lstStyle/>
          <a:p>
            <a:r>
              <a:rPr lang="en-US" dirty="0"/>
              <a:t>Prepare – Habitat vs Edibility</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A979B74-C0C6-686B-2ECF-829290E16C81}"/>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Every habitat appears to have a dominant class</a:t>
            </a:r>
          </a:p>
          <a:p>
            <a:r>
              <a:rPr lang="en-US" sz="2200" dirty="0"/>
              <a:t>Categories “g”, “m”, and “d” (grasses, meadows and woods) show more edible mushrooms.</a:t>
            </a:r>
          </a:p>
          <a:p>
            <a:r>
              <a:rPr lang="en-US" sz="2200" dirty="0"/>
              <a:t>Category “w” Waste shows no poisonous mushrooms</a:t>
            </a:r>
          </a:p>
          <a:p>
            <a:r>
              <a:rPr lang="en-US" sz="2200" dirty="0"/>
              <a:t>All other habitats are dominated by poisonous mushrooms</a:t>
            </a:r>
          </a:p>
        </p:txBody>
      </p:sp>
      <p:pic>
        <p:nvPicPr>
          <p:cNvPr id="4" name="Content Placeholder 3" descr="A screen shot of a graph&#10;&#10;Description automatically generated">
            <a:extLst>
              <a:ext uri="{FF2B5EF4-FFF2-40B4-BE49-F238E27FC236}">
                <a16:creationId xmlns:a16="http://schemas.microsoft.com/office/drawing/2014/main" id="{5D68F471-A677-A03F-5BB4-45B2BBF2FDBD}"/>
              </a:ext>
            </a:extLst>
          </p:cNvPr>
          <p:cNvPicPr>
            <a:picLocks noChangeAspect="1"/>
          </p:cNvPicPr>
          <p:nvPr/>
        </p:nvPicPr>
        <p:blipFill>
          <a:blip r:embed="rId2"/>
          <a:stretch>
            <a:fillRect/>
          </a:stretch>
        </p:blipFill>
        <p:spPr>
          <a:xfrm>
            <a:off x="5058156" y="640080"/>
            <a:ext cx="6095999" cy="5577840"/>
          </a:xfrm>
          <a:prstGeom prst="rect">
            <a:avLst/>
          </a:prstGeom>
        </p:spPr>
      </p:pic>
    </p:spTree>
    <p:extLst>
      <p:ext uri="{BB962C8B-B14F-4D97-AF65-F5344CB8AC3E}">
        <p14:creationId xmlns:p14="http://schemas.microsoft.com/office/powerpoint/2010/main" val="37594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CAE83-C691-32AE-0EC9-FD500DC94F0E}"/>
              </a:ext>
            </a:extLst>
          </p:cNvPr>
          <p:cNvSpPr>
            <a:spLocks noGrp="1"/>
          </p:cNvSpPr>
          <p:nvPr>
            <p:ph type="title"/>
          </p:nvPr>
        </p:nvSpPr>
        <p:spPr>
          <a:xfrm>
            <a:off x="686834" y="1153572"/>
            <a:ext cx="3200400" cy="4461163"/>
          </a:xfrm>
        </p:spPr>
        <p:txBody>
          <a:bodyPr>
            <a:normAutofit/>
          </a:bodyPr>
          <a:lstStyle/>
          <a:p>
            <a:r>
              <a:rPr lang="en-US">
                <a:solidFill>
                  <a:srgbClr val="FFFFFF"/>
                </a:solidFill>
              </a:rPr>
              <a:t>Prepare – Preliminary EDA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338EC865-40F8-D3B4-573F-1A4A47913CDF}"/>
              </a:ext>
            </a:extLst>
          </p:cNvPr>
          <p:cNvSpPr>
            <a:spLocks noGrp="1"/>
          </p:cNvSpPr>
          <p:nvPr>
            <p:ph idx="1"/>
          </p:nvPr>
        </p:nvSpPr>
        <p:spPr>
          <a:xfrm>
            <a:off x="4447308" y="591344"/>
            <a:ext cx="6906491" cy="5585619"/>
          </a:xfrm>
        </p:spPr>
        <p:txBody>
          <a:bodyPr anchor="ctr">
            <a:normAutofit/>
          </a:bodyPr>
          <a:lstStyle/>
          <a:p>
            <a:r>
              <a:rPr lang="en-US" dirty="0"/>
              <a:t>The target variable is nearly balanced</a:t>
            </a:r>
          </a:p>
          <a:p>
            <a:r>
              <a:rPr lang="en-US" dirty="0"/>
              <a:t>All variables are categorical</a:t>
            </a:r>
          </a:p>
          <a:p>
            <a:r>
              <a:rPr lang="en-US" dirty="0"/>
              <a:t>There are no missing values</a:t>
            </a:r>
          </a:p>
          <a:p>
            <a:r>
              <a:rPr lang="en-US" dirty="0"/>
              <a:t>Some of the chosen predictor variables hint at no correlation to the target variable</a:t>
            </a:r>
          </a:p>
          <a:p>
            <a:r>
              <a:rPr lang="en-US" dirty="0"/>
              <a:t>They may be swapped for other variables</a:t>
            </a:r>
          </a:p>
          <a:p>
            <a:r>
              <a:rPr lang="en-US" dirty="0"/>
              <a:t>The possibility of creating dummy variables exists to allow more statistical analysis and algorithms</a:t>
            </a:r>
          </a:p>
          <a:p>
            <a:endParaRPr lang="en-US" dirty="0"/>
          </a:p>
        </p:txBody>
      </p:sp>
    </p:spTree>
    <p:extLst>
      <p:ext uri="{BB962C8B-B14F-4D97-AF65-F5344CB8AC3E}">
        <p14:creationId xmlns:p14="http://schemas.microsoft.com/office/powerpoint/2010/main" val="155320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3A9FF-76C3-85E7-CA90-EA19072E8184}"/>
              </a:ext>
            </a:extLst>
          </p:cNvPr>
          <p:cNvSpPr>
            <a:spLocks noGrp="1"/>
          </p:cNvSpPr>
          <p:nvPr>
            <p:ph type="title"/>
          </p:nvPr>
        </p:nvSpPr>
        <p:spPr>
          <a:xfrm>
            <a:off x="68366" y="1153572"/>
            <a:ext cx="3818868" cy="4461163"/>
          </a:xfrm>
        </p:spPr>
        <p:txBody>
          <a:bodyPr>
            <a:normAutofit/>
          </a:bodyPr>
          <a:lstStyle/>
          <a:p>
            <a:r>
              <a:rPr lang="en-US" sz="2400" dirty="0">
                <a:solidFill>
                  <a:srgbClr val="FFFFFF"/>
                </a:solidFill>
              </a:rPr>
              <a:t>Step 3</a:t>
            </a:r>
            <a:br>
              <a:rPr lang="en-US" dirty="0">
                <a:solidFill>
                  <a:srgbClr val="FFFFFF"/>
                </a:solidFill>
              </a:rPr>
            </a:br>
            <a:r>
              <a:rPr lang="en-US" dirty="0">
                <a:solidFill>
                  <a:srgbClr val="FFFFFF"/>
                </a:solidFill>
              </a:rPr>
              <a:t>Analyze – Model Building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38AA2-BD7A-1729-998F-FB78025B643A}"/>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2600" b="1" i="0" dirty="0">
                <a:effectLst/>
              </a:rPr>
              <a:t>Logistic Regression:</a:t>
            </a:r>
            <a:r>
              <a:rPr lang="en-US" sz="2600" b="0" i="0" dirty="0">
                <a:effectLst/>
              </a:rPr>
              <a:t> A Logistic Regression model was built using scikit-</a:t>
            </a:r>
            <a:r>
              <a:rPr lang="en-US" sz="2600" b="0" i="0" dirty="0" err="1">
                <a:effectLst/>
              </a:rPr>
              <a:t>learn's</a:t>
            </a:r>
            <a:r>
              <a:rPr lang="en-US" sz="2600" b="0" i="0" dirty="0">
                <a:effectLst/>
              </a:rPr>
              <a:t> </a:t>
            </a:r>
            <a:r>
              <a:rPr lang="en-US" sz="2600" b="0" i="0" dirty="0" err="1">
                <a:effectLst/>
              </a:rPr>
              <a:t>LogisticRegression</a:t>
            </a:r>
            <a:r>
              <a:rPr lang="en-US" sz="2600" b="0" i="0" dirty="0">
                <a:effectLst/>
              </a:rPr>
              <a:t> class. The model was trained on the preprocessed data with encoded categorical attributes and one-hot encoding.</a:t>
            </a:r>
          </a:p>
          <a:p>
            <a:pPr>
              <a:buFont typeface="Arial" panose="020B0604020202020204" pitchFamily="34" charset="0"/>
              <a:buChar char="•"/>
            </a:pPr>
            <a:r>
              <a:rPr lang="en-US" sz="2600" b="1" i="0" dirty="0">
                <a:effectLst/>
              </a:rPr>
              <a:t>Naive Bayes:</a:t>
            </a:r>
            <a:r>
              <a:rPr lang="en-US" sz="2600" b="0" i="0" dirty="0">
                <a:effectLst/>
              </a:rPr>
              <a:t> A Naive Bayes model was constructed using the Gaussian Naive Bayes algorithm from scikit-</a:t>
            </a:r>
            <a:r>
              <a:rPr lang="en-US" sz="2600" b="0" i="0" dirty="0" err="1">
                <a:effectLst/>
              </a:rPr>
              <a:t>learn's</a:t>
            </a:r>
            <a:r>
              <a:rPr lang="en-US" sz="2600" b="0" i="0" dirty="0">
                <a:effectLst/>
              </a:rPr>
              <a:t> </a:t>
            </a:r>
            <a:r>
              <a:rPr lang="en-US" sz="2600" b="0" i="0" dirty="0" err="1">
                <a:effectLst/>
              </a:rPr>
              <a:t>GaussianNB</a:t>
            </a:r>
            <a:r>
              <a:rPr lang="en-US" sz="2600" b="0" i="0" dirty="0">
                <a:effectLst/>
              </a:rPr>
              <a:t> class. The original encoded categorical attributes were used without one-hot encoding.</a:t>
            </a:r>
          </a:p>
          <a:p>
            <a:pPr>
              <a:buFont typeface="Arial" panose="020B0604020202020204" pitchFamily="34" charset="0"/>
              <a:buChar char="•"/>
            </a:pPr>
            <a:r>
              <a:rPr lang="en-US" sz="2600" b="0" i="0" dirty="0">
                <a:effectLst/>
              </a:rPr>
              <a:t>The variables are categorical and nominal, making them ideal for dummy variables</a:t>
            </a:r>
            <a:r>
              <a:rPr lang="en-US" sz="2600" dirty="0"/>
              <a:t> in Logistic Regression.</a:t>
            </a:r>
            <a:endParaRPr lang="en-US" sz="2600" b="0" i="0" dirty="0">
              <a:effectLst/>
            </a:endParaRPr>
          </a:p>
        </p:txBody>
      </p:sp>
    </p:spTree>
    <p:extLst>
      <p:ext uri="{BB962C8B-B14F-4D97-AF65-F5344CB8AC3E}">
        <p14:creationId xmlns:p14="http://schemas.microsoft.com/office/powerpoint/2010/main" val="227037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C1B3-BD2C-B781-9222-411776DC77D1}"/>
              </a:ext>
            </a:extLst>
          </p:cNvPr>
          <p:cNvSpPr>
            <a:spLocks noGrp="1"/>
          </p:cNvSpPr>
          <p:nvPr>
            <p:ph type="title"/>
          </p:nvPr>
        </p:nvSpPr>
        <p:spPr>
          <a:xfrm>
            <a:off x="630936" y="639520"/>
            <a:ext cx="3429000" cy="1719072"/>
          </a:xfrm>
        </p:spPr>
        <p:txBody>
          <a:bodyPr anchor="b">
            <a:normAutofit/>
          </a:bodyPr>
          <a:lstStyle/>
          <a:p>
            <a:r>
              <a:rPr lang="en-US" sz="3800"/>
              <a:t>Analyze – Logistic Regression</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8C284-17D7-9D76-9FF7-22D2C6B859C3}"/>
              </a:ext>
            </a:extLst>
          </p:cNvPr>
          <p:cNvSpPr>
            <a:spLocks noGrp="1"/>
          </p:cNvSpPr>
          <p:nvPr>
            <p:ph idx="1"/>
          </p:nvPr>
        </p:nvSpPr>
        <p:spPr>
          <a:xfrm>
            <a:off x="630936" y="2807208"/>
            <a:ext cx="3429000" cy="3410712"/>
          </a:xfrm>
        </p:spPr>
        <p:txBody>
          <a:bodyPr anchor="t">
            <a:normAutofit lnSpcReduction="10000"/>
          </a:bodyPr>
          <a:lstStyle/>
          <a:p>
            <a:r>
              <a:rPr lang="en-US" sz="2200" dirty="0"/>
              <a:t>Logistic Regression performed extremely well.</a:t>
            </a:r>
          </a:p>
          <a:p>
            <a:r>
              <a:rPr lang="en-US" sz="2200" dirty="0"/>
              <a:t>The data was split into training and test sets, as well as turned into dummy variables due to variables being categorical and nominal.</a:t>
            </a:r>
          </a:p>
          <a:p>
            <a:r>
              <a:rPr lang="en-US" sz="2200" dirty="0"/>
              <a:t>Detailed results are discussed in the reporting section (step 4)</a:t>
            </a:r>
          </a:p>
        </p:txBody>
      </p:sp>
      <p:pic>
        <p:nvPicPr>
          <p:cNvPr id="4" name="Picture 3">
            <a:extLst>
              <a:ext uri="{FF2B5EF4-FFF2-40B4-BE49-F238E27FC236}">
                <a16:creationId xmlns:a16="http://schemas.microsoft.com/office/drawing/2014/main" id="{A3719014-E003-B277-1C00-E06605BBE070}"/>
              </a:ext>
            </a:extLst>
          </p:cNvPr>
          <p:cNvPicPr>
            <a:picLocks noChangeAspect="1"/>
          </p:cNvPicPr>
          <p:nvPr/>
        </p:nvPicPr>
        <p:blipFill>
          <a:blip r:embed="rId2"/>
          <a:stretch>
            <a:fillRect/>
          </a:stretch>
        </p:blipFill>
        <p:spPr>
          <a:xfrm>
            <a:off x="4654296" y="864322"/>
            <a:ext cx="6903720" cy="4817016"/>
          </a:xfrm>
          <a:prstGeom prst="rect">
            <a:avLst/>
          </a:prstGeom>
        </p:spPr>
      </p:pic>
    </p:spTree>
    <p:extLst>
      <p:ext uri="{BB962C8B-B14F-4D97-AF65-F5344CB8AC3E}">
        <p14:creationId xmlns:p14="http://schemas.microsoft.com/office/powerpoint/2010/main" val="343736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F278B-454D-6CCB-27E1-00E70430CF2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Analyze – Logistic Regression Confusion Matrix</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A21AF6-6975-8C95-0EB6-A298632AB55D}"/>
              </a:ext>
            </a:extLst>
          </p:cNvPr>
          <p:cNvPicPr>
            <a:picLocks noChangeAspect="1"/>
          </p:cNvPicPr>
          <p:nvPr/>
        </p:nvPicPr>
        <p:blipFill>
          <a:blip r:embed="rId2"/>
          <a:stretch>
            <a:fillRect/>
          </a:stretch>
        </p:blipFill>
        <p:spPr>
          <a:xfrm>
            <a:off x="4654296" y="917224"/>
            <a:ext cx="7214616" cy="4996119"/>
          </a:xfrm>
          <a:prstGeom prst="rect">
            <a:avLst/>
          </a:prstGeom>
        </p:spPr>
      </p:pic>
    </p:spTree>
    <p:extLst>
      <p:ext uri="{BB962C8B-B14F-4D97-AF65-F5344CB8AC3E}">
        <p14:creationId xmlns:p14="http://schemas.microsoft.com/office/powerpoint/2010/main" val="275130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31E5-E16B-80E4-DBF0-1302EFE51985}"/>
              </a:ext>
            </a:extLst>
          </p:cNvPr>
          <p:cNvSpPr>
            <a:spLocks noGrp="1"/>
          </p:cNvSpPr>
          <p:nvPr>
            <p:ph type="title"/>
          </p:nvPr>
        </p:nvSpPr>
        <p:spPr>
          <a:xfrm>
            <a:off x="630936" y="640823"/>
            <a:ext cx="3419856" cy="5583148"/>
          </a:xfrm>
        </p:spPr>
        <p:txBody>
          <a:bodyPr anchor="ctr">
            <a:normAutofit/>
          </a:bodyPr>
          <a:lstStyle/>
          <a:p>
            <a:r>
              <a:rPr lang="en-US" sz="5400" dirty="0"/>
              <a:t>Analyze – Logistic Regression Coefficients</a:t>
            </a:r>
          </a:p>
        </p:txBody>
      </p:sp>
      <p:sp>
        <p:nvSpPr>
          <p:cNvPr id="2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B59530-2B94-8C8B-12FF-5F89EC8B243C}"/>
              </a:ext>
            </a:extLst>
          </p:cNvPr>
          <p:cNvPicPr>
            <a:picLocks noChangeAspect="1"/>
          </p:cNvPicPr>
          <p:nvPr/>
        </p:nvPicPr>
        <p:blipFill>
          <a:blip r:embed="rId2"/>
          <a:stretch>
            <a:fillRect/>
          </a:stretch>
        </p:blipFill>
        <p:spPr>
          <a:xfrm>
            <a:off x="4654296" y="630936"/>
            <a:ext cx="6661501" cy="3913632"/>
          </a:xfrm>
          <a:prstGeom prst="rect">
            <a:avLst/>
          </a:prstGeom>
        </p:spPr>
      </p:pic>
      <p:sp>
        <p:nvSpPr>
          <p:cNvPr id="3" name="Content Placeholder 2">
            <a:extLst>
              <a:ext uri="{FF2B5EF4-FFF2-40B4-BE49-F238E27FC236}">
                <a16:creationId xmlns:a16="http://schemas.microsoft.com/office/drawing/2014/main" id="{084F24A4-36E0-FF8E-2558-EAB6EA5EB2EA}"/>
              </a:ext>
            </a:extLst>
          </p:cNvPr>
          <p:cNvSpPr>
            <a:spLocks noGrp="1"/>
          </p:cNvSpPr>
          <p:nvPr>
            <p:ph idx="1"/>
          </p:nvPr>
        </p:nvSpPr>
        <p:spPr>
          <a:xfrm>
            <a:off x="4654296" y="4798577"/>
            <a:ext cx="6894576" cy="1428487"/>
          </a:xfrm>
        </p:spPr>
        <p:txBody>
          <a:bodyPr anchor="t">
            <a:normAutofit/>
          </a:bodyPr>
          <a:lstStyle/>
          <a:p>
            <a:r>
              <a:rPr lang="en-US" sz="2200" dirty="0"/>
              <a:t>Overview of which dummy variables had the greatest regression coefficient to predict the edibility of mushrooms.</a:t>
            </a:r>
          </a:p>
          <a:p>
            <a:r>
              <a:rPr lang="en-US" sz="2200" dirty="0"/>
              <a:t>Odor appeared to dominate the prediction</a:t>
            </a:r>
          </a:p>
        </p:txBody>
      </p:sp>
    </p:spTree>
    <p:extLst>
      <p:ext uri="{BB962C8B-B14F-4D97-AF65-F5344CB8AC3E}">
        <p14:creationId xmlns:p14="http://schemas.microsoft.com/office/powerpoint/2010/main" val="74585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BD73C-F6DD-2D1D-F1DE-8F97A120F39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Analyze – Logistic Regression Coefficients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D8F0E6-93AD-A650-C844-213AE3B06318}"/>
              </a:ext>
            </a:extLst>
          </p:cNvPr>
          <p:cNvPicPr>
            <a:picLocks noChangeAspect="1"/>
          </p:cNvPicPr>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334689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FC155-3DA3-B86F-405E-3543D81BF37F}"/>
              </a:ext>
            </a:extLst>
          </p:cNvPr>
          <p:cNvSpPr>
            <a:spLocks noGrp="1"/>
          </p:cNvSpPr>
          <p:nvPr>
            <p:ph type="title"/>
          </p:nvPr>
        </p:nvSpPr>
        <p:spPr>
          <a:xfrm>
            <a:off x="630936" y="639520"/>
            <a:ext cx="3429000" cy="1719072"/>
          </a:xfrm>
        </p:spPr>
        <p:txBody>
          <a:bodyPr anchor="b">
            <a:normAutofit/>
          </a:bodyPr>
          <a:lstStyle/>
          <a:p>
            <a:r>
              <a:rPr lang="en-US" sz="5000"/>
              <a:t>Analyze – Naïve Bayes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152135-E618-9E7A-D21D-CEBC2F37F3F8}"/>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Performed significantly worse than logistic regression.</a:t>
            </a:r>
          </a:p>
          <a:p>
            <a:r>
              <a:rPr lang="en-US" sz="2200" dirty="0"/>
              <a:t>Many imbalanced predictions.</a:t>
            </a:r>
          </a:p>
          <a:p>
            <a:r>
              <a:rPr lang="en-US" sz="2200" dirty="0"/>
              <a:t>The confusion matrix (next slide) shows clear errors in model prediction.</a:t>
            </a:r>
          </a:p>
          <a:p>
            <a:r>
              <a:rPr lang="en-US" sz="2200" dirty="0"/>
              <a:t>Due to inaccuracy, visualizations are not provided as they add little value to analyze</a:t>
            </a:r>
          </a:p>
        </p:txBody>
      </p:sp>
      <p:pic>
        <p:nvPicPr>
          <p:cNvPr id="4" name="Picture 3">
            <a:extLst>
              <a:ext uri="{FF2B5EF4-FFF2-40B4-BE49-F238E27FC236}">
                <a16:creationId xmlns:a16="http://schemas.microsoft.com/office/drawing/2014/main" id="{78886851-F57C-FC11-F20F-E2007CC77FEA}"/>
              </a:ext>
            </a:extLst>
          </p:cNvPr>
          <p:cNvPicPr>
            <a:picLocks noChangeAspect="1"/>
          </p:cNvPicPr>
          <p:nvPr/>
        </p:nvPicPr>
        <p:blipFill>
          <a:blip r:embed="rId2"/>
          <a:stretch>
            <a:fillRect/>
          </a:stretch>
        </p:blipFill>
        <p:spPr>
          <a:xfrm>
            <a:off x="4654296" y="1038588"/>
            <a:ext cx="6903720" cy="4780824"/>
          </a:xfrm>
          <a:prstGeom prst="rect">
            <a:avLst/>
          </a:prstGeom>
        </p:spPr>
      </p:pic>
    </p:spTree>
    <p:extLst>
      <p:ext uri="{BB962C8B-B14F-4D97-AF65-F5344CB8AC3E}">
        <p14:creationId xmlns:p14="http://schemas.microsoft.com/office/powerpoint/2010/main" val="252645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A0966-208E-426C-31EE-69494679FB3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Analyze – Confusion Matrix for Naïve Bayes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4B7609-1701-9C15-9AC0-4BD2F71705E2}"/>
              </a:ext>
            </a:extLst>
          </p:cNvPr>
          <p:cNvPicPr>
            <a:picLocks noChangeAspect="1"/>
          </p:cNvPicPr>
          <p:nvPr/>
        </p:nvPicPr>
        <p:blipFill>
          <a:blip r:embed="rId2"/>
          <a:stretch>
            <a:fillRect/>
          </a:stretch>
        </p:blipFill>
        <p:spPr>
          <a:xfrm>
            <a:off x="4654296" y="872132"/>
            <a:ext cx="7214616" cy="5086303"/>
          </a:xfrm>
          <a:prstGeom prst="rect">
            <a:avLst/>
          </a:prstGeom>
        </p:spPr>
      </p:pic>
    </p:spTree>
    <p:extLst>
      <p:ext uri="{BB962C8B-B14F-4D97-AF65-F5344CB8AC3E}">
        <p14:creationId xmlns:p14="http://schemas.microsoft.com/office/powerpoint/2010/main" val="3531222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0FB6D-37BF-E005-2A71-94F885E9A194}"/>
              </a:ext>
            </a:extLst>
          </p:cNvPr>
          <p:cNvSpPr>
            <a:spLocks noGrp="1"/>
          </p:cNvSpPr>
          <p:nvPr>
            <p:ph type="title"/>
          </p:nvPr>
        </p:nvSpPr>
        <p:spPr>
          <a:xfrm>
            <a:off x="686834" y="1153572"/>
            <a:ext cx="3200400" cy="4461163"/>
          </a:xfrm>
        </p:spPr>
        <p:txBody>
          <a:bodyPr>
            <a:normAutofit/>
          </a:bodyPr>
          <a:lstStyle/>
          <a:p>
            <a:r>
              <a:rPr lang="en-US">
                <a:solidFill>
                  <a:srgbClr val="FFFFFF"/>
                </a:solidFill>
              </a:rPr>
              <a:t>Analyze – Additional Algorithms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03BBA8-52AE-0A24-5F87-2352725BD420}"/>
              </a:ext>
            </a:extLst>
          </p:cNvPr>
          <p:cNvSpPr>
            <a:spLocks noGrp="1"/>
          </p:cNvSpPr>
          <p:nvPr>
            <p:ph idx="1"/>
          </p:nvPr>
        </p:nvSpPr>
        <p:spPr>
          <a:xfrm>
            <a:off x="4447308" y="591344"/>
            <a:ext cx="6906491" cy="5585619"/>
          </a:xfrm>
        </p:spPr>
        <p:txBody>
          <a:bodyPr anchor="ctr">
            <a:normAutofit/>
          </a:bodyPr>
          <a:lstStyle/>
          <a:p>
            <a:r>
              <a:rPr lang="en-US" dirty="0"/>
              <a:t>In order to compare results, support vector machines (SVM) and Random Forest algorithms are implemented on the mushroom data set. </a:t>
            </a:r>
          </a:p>
          <a:p>
            <a:r>
              <a:rPr lang="en-US" dirty="0"/>
              <a:t>Cross Validation and  other techniques are implemented to avoid any accidental overfitting.</a:t>
            </a:r>
          </a:p>
          <a:p>
            <a:r>
              <a:rPr lang="en-US" dirty="0"/>
              <a:t>The better performing algorithm (Logistic Regression) has been re-implemented with overfitting prevention techniques to enhance model credibility.</a:t>
            </a:r>
          </a:p>
        </p:txBody>
      </p:sp>
    </p:spTree>
    <p:extLst>
      <p:ext uri="{BB962C8B-B14F-4D97-AF65-F5344CB8AC3E}">
        <p14:creationId xmlns:p14="http://schemas.microsoft.com/office/powerpoint/2010/main" val="2184069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3195-BC7F-B0AE-193B-128860B431D9}"/>
              </a:ext>
            </a:extLst>
          </p:cNvPr>
          <p:cNvSpPr>
            <a:spLocks noGrp="1"/>
          </p:cNvSpPr>
          <p:nvPr>
            <p:ph type="title"/>
          </p:nvPr>
        </p:nvSpPr>
        <p:spPr>
          <a:xfrm>
            <a:off x="5868556" y="1003566"/>
            <a:ext cx="5444382" cy="1402470"/>
          </a:xfrm>
        </p:spPr>
        <p:txBody>
          <a:bodyPr anchor="t">
            <a:normAutofit/>
          </a:bodyPr>
          <a:lstStyle/>
          <a:p>
            <a:r>
              <a:rPr lang="en-US" sz="3200" dirty="0"/>
              <a:t>Objectives</a:t>
            </a:r>
          </a:p>
        </p:txBody>
      </p:sp>
      <p:pic>
        <p:nvPicPr>
          <p:cNvPr id="5" name="Picture 4" descr="Red mushrooms in forest">
            <a:extLst>
              <a:ext uri="{FF2B5EF4-FFF2-40B4-BE49-F238E27FC236}">
                <a16:creationId xmlns:a16="http://schemas.microsoft.com/office/drawing/2014/main" id="{4866998E-9ED4-0662-24F7-1DAB7634E1E2}"/>
              </a:ext>
            </a:extLst>
          </p:cNvPr>
          <p:cNvPicPr>
            <a:picLocks noChangeAspect="1"/>
          </p:cNvPicPr>
          <p:nvPr/>
        </p:nvPicPr>
        <p:blipFill rotWithShape="1">
          <a:blip r:embed="rId2"/>
          <a:srcRect l="36009" r="1385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661C99-96D5-99C1-557A-87782B289EBF}"/>
              </a:ext>
            </a:extLst>
          </p:cNvPr>
          <p:cNvSpPr>
            <a:spLocks noGrp="1"/>
          </p:cNvSpPr>
          <p:nvPr>
            <p:ph idx="1"/>
          </p:nvPr>
        </p:nvSpPr>
        <p:spPr>
          <a:xfrm>
            <a:off x="5868556" y="1642946"/>
            <a:ext cx="6161761" cy="4499437"/>
          </a:xfrm>
        </p:spPr>
        <p:txBody>
          <a:bodyPr>
            <a:normAutofit fontScale="85000" lnSpcReduction="10000"/>
          </a:bodyPr>
          <a:lstStyle/>
          <a:p>
            <a:pPr>
              <a:buFont typeface="+mj-lt"/>
              <a:buAutoNum type="arabicPeriod"/>
            </a:pPr>
            <a:r>
              <a:rPr lang="en-US" sz="1600" b="0" i="0" dirty="0">
                <a:effectLst/>
                <a:latin typeface="Times New Roman" panose="02020603050405020304" pitchFamily="18" charset="0"/>
                <a:cs typeface="Times New Roman" panose="02020603050405020304" pitchFamily="18" charset="0"/>
              </a:rPr>
              <a:t>Identify Indicative Characteristics: The primary objective is to determine which characteristics strongly correlate with a mushroom's edibility. By analyzing the dataset, we will identify the features (e.g., odor, cap color, veil color, habitat) that have the largest impact on a mushroom being poisonous or edible.</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Assess the Significance of Notable Features: We will investigate whether certain features, such as odor, cap color, veil color, and habitat, provide significant indications of a mushroom's edibility. This analysis will shed light on the most noticeable characteristics that play a key role in classifying mushrooms.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Odor - A Key Indicator: We will specifically focus on the attribute "Odor" to understand its role as a potential indicator of a mushroom's toxicity. This exploration will provide insights into whether the smell of a mushroom can offer reliable clues about its edibility.</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Cap Color, Veil Color, and Habitat: In addition to odor, we will also examine the attributes "Cap Color," "Veil Color," and "Habitat" to assess their significance in differentiating edible and poisonous mushrooms. Understanding the impact of these attributes can enhance our ability to make informed decisions when encountering mushrooms in various environments.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Machine Learning Model Evaluation: We will employ machine learning models, including logistic regression, naive Bayes, and neural networks, to predict the edibility of mushrooms based on the dataset's attributes. The models' accuracy will be evaluated to determine their effectiveness in correctly classifying mushrooms.</a:t>
            </a:r>
          </a:p>
          <a:p>
            <a:pPr marL="0" indent="0">
              <a:buNone/>
            </a:pPr>
            <a:endParaRPr lang="en-US" sz="1000" dirty="0"/>
          </a:p>
        </p:txBody>
      </p:sp>
    </p:spTree>
    <p:extLst>
      <p:ext uri="{BB962C8B-B14F-4D97-AF65-F5344CB8AC3E}">
        <p14:creationId xmlns:p14="http://schemas.microsoft.com/office/powerpoint/2010/main" val="230986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098443-C6AA-A132-BB72-8B1A2A521670}"/>
              </a:ext>
            </a:extLst>
          </p:cNvPr>
          <p:cNvSpPr>
            <a:spLocks noGrp="1"/>
          </p:cNvSpPr>
          <p:nvPr>
            <p:ph type="title"/>
          </p:nvPr>
        </p:nvSpPr>
        <p:spPr>
          <a:xfrm>
            <a:off x="1046746" y="586822"/>
            <a:ext cx="3560252" cy="1645920"/>
          </a:xfrm>
        </p:spPr>
        <p:txBody>
          <a:bodyPr>
            <a:normAutofit/>
          </a:bodyPr>
          <a:lstStyle/>
          <a:p>
            <a:r>
              <a:rPr lang="en-US" sz="3200"/>
              <a:t>Analyze – Logistic Regression Revisited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B31BBE5-4FAD-E18C-4FAE-9F20A2C8B709}"/>
              </a:ext>
            </a:extLst>
          </p:cNvPr>
          <p:cNvSpPr>
            <a:spLocks noGrp="1"/>
          </p:cNvSpPr>
          <p:nvPr>
            <p:ph idx="1"/>
          </p:nvPr>
        </p:nvSpPr>
        <p:spPr>
          <a:xfrm>
            <a:off x="5351164" y="586822"/>
            <a:ext cx="6002636" cy="1645920"/>
          </a:xfrm>
        </p:spPr>
        <p:txBody>
          <a:bodyPr anchor="ctr">
            <a:normAutofit/>
          </a:bodyPr>
          <a:lstStyle/>
          <a:p>
            <a:r>
              <a:rPr lang="en-US" sz="1700"/>
              <a:t>Logistic regression is implemented once more on the mushroom dataset using cross validation to reduce the possibility of overfitting. Additionally, another model is created with both cross validation and regularization to reduce any “noise” in the data.</a:t>
            </a:r>
          </a:p>
          <a:p>
            <a:r>
              <a:rPr lang="en-US" sz="1700"/>
              <a:t>Logistic Regression still has outstanding results.</a:t>
            </a:r>
          </a:p>
        </p:txBody>
      </p:sp>
      <p:pic>
        <p:nvPicPr>
          <p:cNvPr id="4" name="Picture 3">
            <a:extLst>
              <a:ext uri="{FF2B5EF4-FFF2-40B4-BE49-F238E27FC236}">
                <a16:creationId xmlns:a16="http://schemas.microsoft.com/office/drawing/2014/main" id="{1B50B1B9-1B80-F46A-599C-79C2AF9808C5}"/>
              </a:ext>
            </a:extLst>
          </p:cNvPr>
          <p:cNvPicPr>
            <a:picLocks noChangeAspect="1"/>
          </p:cNvPicPr>
          <p:nvPr/>
        </p:nvPicPr>
        <p:blipFill>
          <a:blip r:embed="rId2"/>
          <a:stretch>
            <a:fillRect/>
          </a:stretch>
        </p:blipFill>
        <p:spPr>
          <a:xfrm>
            <a:off x="557784" y="3066429"/>
            <a:ext cx="11164824" cy="2819117"/>
          </a:xfrm>
          <a:prstGeom prst="rect">
            <a:avLst/>
          </a:prstGeom>
        </p:spPr>
      </p:pic>
    </p:spTree>
    <p:extLst>
      <p:ext uri="{BB962C8B-B14F-4D97-AF65-F5344CB8AC3E}">
        <p14:creationId xmlns:p14="http://schemas.microsoft.com/office/powerpoint/2010/main" val="1971509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93FADB-573D-1E95-FDE2-89D5FCD93755}"/>
              </a:ext>
            </a:extLst>
          </p:cNvPr>
          <p:cNvSpPr>
            <a:spLocks noGrp="1"/>
          </p:cNvSpPr>
          <p:nvPr>
            <p:ph type="title"/>
          </p:nvPr>
        </p:nvSpPr>
        <p:spPr>
          <a:xfrm>
            <a:off x="1046746" y="586822"/>
            <a:ext cx="3560252" cy="1645920"/>
          </a:xfrm>
        </p:spPr>
        <p:txBody>
          <a:bodyPr>
            <a:normAutofit/>
          </a:bodyPr>
          <a:lstStyle/>
          <a:p>
            <a:r>
              <a:rPr lang="en-US" sz="3200"/>
              <a:t>Analyze – Random Forests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C212FC-987C-1090-66BF-28F383D267C8}"/>
              </a:ext>
            </a:extLst>
          </p:cNvPr>
          <p:cNvSpPr>
            <a:spLocks noGrp="1"/>
          </p:cNvSpPr>
          <p:nvPr>
            <p:ph idx="1"/>
          </p:nvPr>
        </p:nvSpPr>
        <p:spPr>
          <a:xfrm>
            <a:off x="5351164" y="586822"/>
            <a:ext cx="6002636" cy="1645920"/>
          </a:xfrm>
        </p:spPr>
        <p:txBody>
          <a:bodyPr anchor="ctr">
            <a:normAutofit/>
          </a:bodyPr>
          <a:lstStyle/>
          <a:p>
            <a:r>
              <a:rPr lang="en-US" sz="1100"/>
              <a:t>Random Forests is another algorithm that helps reduce overfitting issues and is more resistant to noise in the data.</a:t>
            </a:r>
          </a:p>
          <a:p>
            <a:r>
              <a:rPr lang="en-US" sz="1100"/>
              <a:t>Works well with continuous and categorical data</a:t>
            </a:r>
          </a:p>
          <a:p>
            <a:r>
              <a:rPr lang="en-US" sz="1100"/>
              <a:t>Contains a built in mechanism to define feature importance</a:t>
            </a:r>
          </a:p>
          <a:p>
            <a:r>
              <a:rPr lang="en-US" sz="1100"/>
              <a:t>Highly accurate and flexible due to aggregating multiple individual models</a:t>
            </a:r>
          </a:p>
          <a:p>
            <a:r>
              <a:rPr lang="en-US" sz="1100"/>
              <a:t>This algorithm performed extraordinarily well on the mushroom classification problem</a:t>
            </a:r>
          </a:p>
        </p:txBody>
      </p:sp>
      <p:pic>
        <p:nvPicPr>
          <p:cNvPr id="5" name="Picture 4">
            <a:extLst>
              <a:ext uri="{FF2B5EF4-FFF2-40B4-BE49-F238E27FC236}">
                <a16:creationId xmlns:a16="http://schemas.microsoft.com/office/drawing/2014/main" id="{51FD80F4-3755-3D3E-2D0F-CCFBFA13FB7A}"/>
              </a:ext>
            </a:extLst>
          </p:cNvPr>
          <p:cNvPicPr>
            <a:picLocks noChangeAspect="1"/>
          </p:cNvPicPr>
          <p:nvPr/>
        </p:nvPicPr>
        <p:blipFill>
          <a:blip r:embed="rId2"/>
          <a:stretch>
            <a:fillRect/>
          </a:stretch>
        </p:blipFill>
        <p:spPr>
          <a:xfrm>
            <a:off x="2290622" y="2734056"/>
            <a:ext cx="7699148" cy="3483864"/>
          </a:xfrm>
          <a:prstGeom prst="rect">
            <a:avLst/>
          </a:prstGeom>
        </p:spPr>
      </p:pic>
    </p:spTree>
    <p:extLst>
      <p:ext uri="{BB962C8B-B14F-4D97-AF65-F5344CB8AC3E}">
        <p14:creationId xmlns:p14="http://schemas.microsoft.com/office/powerpoint/2010/main" val="9626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C13FA8-395E-BF38-491E-084893B0FF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Analyze – Random Forests Feature Importance</a:t>
            </a:r>
          </a:p>
        </p:txBody>
      </p:sp>
      <p:sp>
        <p:nvSpPr>
          <p:cNvPr id="3" name="Content Placeholder 2">
            <a:extLst>
              <a:ext uri="{FF2B5EF4-FFF2-40B4-BE49-F238E27FC236}">
                <a16:creationId xmlns:a16="http://schemas.microsoft.com/office/drawing/2014/main" id="{E65B48FB-10E4-81AE-A118-801CC9537129}"/>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Odor is still by far the most important feature.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6FE555D-7492-AC09-B7BE-508E4E051B75}"/>
              </a:ext>
            </a:extLst>
          </p:cNvPr>
          <p:cNvPicPr>
            <a:picLocks noChangeAspect="1"/>
          </p:cNvPicPr>
          <p:nvPr/>
        </p:nvPicPr>
        <p:blipFill>
          <a:blip r:embed="rId2"/>
          <a:stretch>
            <a:fillRect/>
          </a:stretch>
        </p:blipFill>
        <p:spPr>
          <a:xfrm>
            <a:off x="5784810" y="625684"/>
            <a:ext cx="5667927" cy="5455380"/>
          </a:xfrm>
          <a:prstGeom prst="rect">
            <a:avLst/>
          </a:prstGeom>
        </p:spPr>
      </p:pic>
    </p:spTree>
    <p:extLst>
      <p:ext uri="{BB962C8B-B14F-4D97-AF65-F5344CB8AC3E}">
        <p14:creationId xmlns:p14="http://schemas.microsoft.com/office/powerpoint/2010/main" val="2244814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B3B95-1C90-D4BD-3127-4170A8754907}"/>
              </a:ext>
            </a:extLst>
          </p:cNvPr>
          <p:cNvSpPr>
            <a:spLocks noGrp="1"/>
          </p:cNvSpPr>
          <p:nvPr>
            <p:ph type="title"/>
          </p:nvPr>
        </p:nvSpPr>
        <p:spPr>
          <a:xfrm>
            <a:off x="411480" y="991443"/>
            <a:ext cx="4443154" cy="1087819"/>
          </a:xfrm>
        </p:spPr>
        <p:txBody>
          <a:bodyPr anchor="b">
            <a:normAutofit/>
          </a:bodyPr>
          <a:lstStyle/>
          <a:p>
            <a:r>
              <a:rPr lang="en-US" sz="3400"/>
              <a:t>Analyze – Support Vector Model</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47D9A2-6714-B1E0-D81F-9223007C7863}"/>
              </a:ext>
            </a:extLst>
          </p:cNvPr>
          <p:cNvSpPr>
            <a:spLocks noGrp="1"/>
          </p:cNvSpPr>
          <p:nvPr>
            <p:ph idx="1"/>
          </p:nvPr>
        </p:nvSpPr>
        <p:spPr>
          <a:xfrm>
            <a:off x="411480" y="2684095"/>
            <a:ext cx="4443154" cy="3492868"/>
          </a:xfrm>
        </p:spPr>
        <p:txBody>
          <a:bodyPr>
            <a:normAutofit/>
          </a:bodyPr>
          <a:lstStyle/>
          <a:p>
            <a:r>
              <a:rPr lang="en-US" sz="1800" dirty="0"/>
              <a:t>The final algorithm tested for this part of the project is support vector modeling (SVM).</a:t>
            </a:r>
          </a:p>
          <a:p>
            <a:r>
              <a:rPr lang="en-US" sz="1800" dirty="0"/>
              <a:t>There are many strengths of SVM, which include but are not limited to: Memory efficiency, interpretability, and being less sensitive to outliers.</a:t>
            </a:r>
          </a:p>
          <a:p>
            <a:r>
              <a:rPr lang="en-US" sz="1800" dirty="0"/>
              <a:t>Using SVM and cross validation, another highly accurate model is produce when classifying mushrooms.</a:t>
            </a:r>
          </a:p>
        </p:txBody>
      </p:sp>
      <p:pic>
        <p:nvPicPr>
          <p:cNvPr id="5" name="Picture 4">
            <a:extLst>
              <a:ext uri="{FF2B5EF4-FFF2-40B4-BE49-F238E27FC236}">
                <a16:creationId xmlns:a16="http://schemas.microsoft.com/office/drawing/2014/main" id="{51392990-74BE-3C6F-C1A9-D9FF31820E89}"/>
              </a:ext>
            </a:extLst>
          </p:cNvPr>
          <p:cNvPicPr>
            <a:picLocks noChangeAspect="1"/>
          </p:cNvPicPr>
          <p:nvPr/>
        </p:nvPicPr>
        <p:blipFill>
          <a:blip r:embed="rId2"/>
          <a:stretch>
            <a:fillRect/>
          </a:stretch>
        </p:blipFill>
        <p:spPr>
          <a:xfrm>
            <a:off x="5504754" y="625683"/>
            <a:ext cx="6202548" cy="5551280"/>
          </a:xfrm>
          <a:prstGeom prst="rect">
            <a:avLst/>
          </a:prstGeom>
        </p:spPr>
      </p:pic>
    </p:spTree>
    <p:extLst>
      <p:ext uri="{BB962C8B-B14F-4D97-AF65-F5344CB8AC3E}">
        <p14:creationId xmlns:p14="http://schemas.microsoft.com/office/powerpoint/2010/main" val="3123153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EA0A6-3F0F-41EE-74A1-F2C3AD4A5EF6}"/>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4:</a:t>
            </a:r>
            <a:br>
              <a:rPr lang="en-US" dirty="0">
                <a:solidFill>
                  <a:srgbClr val="FFFFFF"/>
                </a:solidFill>
              </a:rPr>
            </a:br>
            <a:r>
              <a:rPr lang="en-US" dirty="0">
                <a:solidFill>
                  <a:srgbClr val="FFFFFF"/>
                </a:solidFill>
              </a:rPr>
              <a:t>Report</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839A67-5C8B-BA6D-619E-FB431501E87E}"/>
              </a:ext>
            </a:extLst>
          </p:cNvPr>
          <p:cNvSpPr>
            <a:spLocks noGrp="1"/>
          </p:cNvSpPr>
          <p:nvPr>
            <p:ph idx="1"/>
          </p:nvPr>
        </p:nvSpPr>
        <p:spPr>
          <a:xfrm>
            <a:off x="4447308" y="591344"/>
            <a:ext cx="6906491" cy="5585619"/>
          </a:xfrm>
        </p:spPr>
        <p:txBody>
          <a:bodyPr anchor="ctr">
            <a:normAutofit/>
          </a:bodyPr>
          <a:lstStyle/>
          <a:p>
            <a:r>
              <a:rPr lang="en-US" sz="2200" b="0" i="0" dirty="0">
                <a:effectLst/>
              </a:rPr>
              <a:t>The results of both algorithms provide valuable insights into the classification of mushroom edibility. The Logistic Regression model demonstrates robust performance and provides clarity on the importance of features in the prediction process. This information can aid in identifying key attributes that contribute to a mushroom's classification.</a:t>
            </a:r>
          </a:p>
          <a:p>
            <a:r>
              <a:rPr lang="en-US" sz="2200" b="0" i="0" dirty="0">
                <a:effectLst/>
              </a:rPr>
              <a:t>On the other hand, the Naive Bayes model highlights the challenges and nuances of probabilistic classification, especially in the context of imbalanced classes. The focus on class-specific metrics sheds light on where the model excels and where improvements are necessary.</a:t>
            </a:r>
          </a:p>
          <a:p>
            <a:r>
              <a:rPr lang="en-US" sz="2200" b="0" i="0" dirty="0">
                <a:effectLst/>
              </a:rPr>
              <a:t>These insights are crucial for developing better strategies for identifying edible and poisonous mushrooms, contributing to safer foraging practices and furthering our understanding of the factors influencing mushroom edibility.</a:t>
            </a:r>
          </a:p>
          <a:p>
            <a:pPr marL="0" indent="0">
              <a:buNone/>
            </a:pPr>
            <a:endParaRPr lang="en-US" sz="2200" dirty="0"/>
          </a:p>
        </p:txBody>
      </p:sp>
    </p:spTree>
    <p:extLst>
      <p:ext uri="{BB962C8B-B14F-4D97-AF65-F5344CB8AC3E}">
        <p14:creationId xmlns:p14="http://schemas.microsoft.com/office/powerpoint/2010/main" val="3088791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04356-FE2C-2816-EAFD-49E0CF81C729}"/>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Logistic Regression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E5344B-9B2B-9466-7893-698ED86E16B5}"/>
              </a:ext>
            </a:extLst>
          </p:cNvPr>
          <p:cNvSpPr>
            <a:spLocks noGrp="1"/>
          </p:cNvSpPr>
          <p:nvPr>
            <p:ph idx="1"/>
          </p:nvPr>
        </p:nvSpPr>
        <p:spPr>
          <a:xfrm>
            <a:off x="4447308" y="591344"/>
            <a:ext cx="6906491" cy="5585619"/>
          </a:xfrm>
        </p:spPr>
        <p:txBody>
          <a:bodyPr anchor="ctr">
            <a:normAutofit lnSpcReduction="10000"/>
          </a:bodyPr>
          <a:lstStyle/>
          <a:p>
            <a:r>
              <a:rPr lang="en-US" sz="2000" b="0" i="0" dirty="0">
                <a:effectLst/>
              </a:rPr>
              <a:t>Logistic Regression demonstrated exceptional results in classifying the edibility of mushrooms. The accuracy achieved was approximately 98.6%, indicating that the model correctly classified the vast majority of instances in the test set. The classification report provides additional insights into the model's performance. For the "edible" class ('e'), the precision, recall, and F1-score were all at 98%, showcasing that the model is accurate in identifying actual edible mushrooms. Similarly, for the "poisonous" class ('p'), precision was 100%, indicating that when the model predicts a mushroom as poisonous, it is almost always correct. The recall for the "poisonous" class was 97%, indicating the model's ability to capture a large portion of actual poisonous mushrooms.</a:t>
            </a:r>
          </a:p>
          <a:p>
            <a:r>
              <a:rPr lang="en-US" sz="2000" b="0" i="0" dirty="0">
                <a:effectLst/>
              </a:rPr>
              <a:t>These results suggest that the Logistic Regression model is highly effective in distinguishing between edible and poisonous mushrooms based on the selected attributes. The model's accuracy, precision, and recall values all point towards a reliable predictive capability.</a:t>
            </a:r>
          </a:p>
          <a:p>
            <a:r>
              <a:rPr lang="en-US" sz="2000" dirty="0"/>
              <a:t>Logistic Regression maintained it’s accuracy after using cross validation to avoid overfitting.</a:t>
            </a:r>
            <a:endParaRPr lang="en-US" sz="2000" b="0" i="0" dirty="0">
              <a:effectLst/>
            </a:endParaRPr>
          </a:p>
        </p:txBody>
      </p:sp>
    </p:spTree>
    <p:extLst>
      <p:ext uri="{BB962C8B-B14F-4D97-AF65-F5344CB8AC3E}">
        <p14:creationId xmlns:p14="http://schemas.microsoft.com/office/powerpoint/2010/main" val="2203894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Naïve Bayes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1800" b="0" i="0" dirty="0">
                <a:effectLst/>
                <a:latin typeface="Söhne"/>
              </a:rPr>
              <a:t>Naive Bayes, while achieving an accuracy of approximately 50.5%, demonstrated a notably imbalanced performance between the two classes. Precision for the "edible" class was high at 98%, but recall was low at 5%, suggesting that the model correctly classified very few actual edible mushrooms. On the other hand, precision for the "poisonous" class was 49%, indicating that when predicting mushrooms as poisonous, the model was correct roughly half the time. The high recall of 1.00 for the "poisonous" class implies that the model effectively identified actual poisonous mushrooms.</a:t>
            </a:r>
          </a:p>
          <a:p>
            <a:r>
              <a:rPr lang="en-US" sz="1800" b="0" i="0" dirty="0">
                <a:effectLst/>
                <a:latin typeface="Söhne"/>
              </a:rPr>
              <a:t>Given the probabilistic nature of Naive Bayes, traditional evaluation metrics such as ROC curves and precision-recall curves might not be as informative in the multiclass setting. Instead, the focus was on class-specific metrics and understanding how well the model identifies specific classes.</a:t>
            </a:r>
          </a:p>
          <a:p>
            <a:r>
              <a:rPr lang="en-US" sz="1800" b="0" i="0" dirty="0">
                <a:effectLst/>
                <a:latin typeface="Söhne"/>
              </a:rPr>
              <a:t>The results from Naive Bayes suggest potential limitations in its ability to accurately classify edible mushrooms, particularly due to the low recall for the "edible" class. Further exploration and potential model adjustments could be considered to enhance its performance.</a:t>
            </a:r>
          </a:p>
          <a:p>
            <a:pPr marL="0" indent="0">
              <a:buNone/>
            </a:pPr>
            <a:endParaRPr lang="en-US" sz="1800" dirty="0"/>
          </a:p>
        </p:txBody>
      </p:sp>
    </p:spTree>
    <p:extLst>
      <p:ext uri="{BB962C8B-B14F-4D97-AF65-F5344CB8AC3E}">
        <p14:creationId xmlns:p14="http://schemas.microsoft.com/office/powerpoint/2010/main" val="118106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Report – </a:t>
            </a:r>
            <a:br>
              <a:rPr lang="en-US" dirty="0">
                <a:solidFill>
                  <a:srgbClr val="FFFFFF"/>
                </a:solidFill>
              </a:rPr>
            </a:br>
            <a:r>
              <a:rPr lang="en-US" dirty="0">
                <a:solidFill>
                  <a:srgbClr val="FFFFFF"/>
                </a:solidFill>
              </a:rPr>
              <a:t>SVM</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2600" b="0" i="0" dirty="0">
                <a:effectLst/>
                <a:latin typeface="Söhne"/>
              </a:rPr>
              <a:t>Support Vector Machines also displayed a high level of accuracy compared to logistic regression and performed much better than Naïve Bayes</a:t>
            </a:r>
          </a:p>
          <a:p>
            <a:r>
              <a:rPr lang="en-US" sz="2600" dirty="0">
                <a:latin typeface="Söhne"/>
              </a:rPr>
              <a:t>This algorithm was implemented with cross validation from the beginning and may have shown an inferior result had it been implemented without it (or it would have overfit).</a:t>
            </a:r>
          </a:p>
          <a:p>
            <a:r>
              <a:rPr lang="en-US" sz="2600" b="0" i="0" dirty="0">
                <a:effectLst/>
                <a:latin typeface="Söhne"/>
              </a:rPr>
              <a:t>SVM is an easy to implement and powerful algorithm that can be used for many different analysis problems.</a:t>
            </a:r>
          </a:p>
          <a:p>
            <a:r>
              <a:rPr lang="en-US" sz="2600" dirty="0">
                <a:latin typeface="Söhne"/>
              </a:rPr>
              <a:t>Demonstrated a perfect F-1 score, being just short of perfect recall and precision (0.99)</a:t>
            </a:r>
            <a:endParaRPr lang="en-US" sz="2600" b="0" i="0" dirty="0">
              <a:effectLst/>
              <a:latin typeface="Söhne"/>
            </a:endParaRPr>
          </a:p>
          <a:p>
            <a:pPr marL="0" indent="0">
              <a:buNone/>
            </a:pPr>
            <a:endParaRPr lang="en-US" sz="2600" dirty="0"/>
          </a:p>
        </p:txBody>
      </p:sp>
    </p:spTree>
    <p:extLst>
      <p:ext uri="{BB962C8B-B14F-4D97-AF65-F5344CB8AC3E}">
        <p14:creationId xmlns:p14="http://schemas.microsoft.com/office/powerpoint/2010/main" val="1044180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Report – Random Forests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b="0" i="0" dirty="0">
                <a:effectLst/>
                <a:latin typeface="Söhne"/>
              </a:rPr>
              <a:t>Random Forests is a more complex algorithm but includes a lot of additional functionality to streamline analytic processes.</a:t>
            </a:r>
          </a:p>
          <a:p>
            <a:r>
              <a:rPr lang="en-US" dirty="0">
                <a:latin typeface="Söhne"/>
              </a:rPr>
              <a:t>Random forest also had nearly perfect accuracy even without cross validation, as it has inherent resistance to overfitting.</a:t>
            </a:r>
          </a:p>
          <a:p>
            <a:r>
              <a:rPr lang="en-US" dirty="0">
                <a:latin typeface="Söhne"/>
              </a:rPr>
              <a:t>Overfitting reduction is caused by training on different subsets of the data (bagging), random feature selection, ensemble averaging, and build in cross-validation.</a:t>
            </a:r>
          </a:p>
          <a:p>
            <a:r>
              <a:rPr lang="en-US" dirty="0">
                <a:latin typeface="Söhne"/>
              </a:rPr>
              <a:t>Every algorithm significantly outperformed Naïve Bayes</a:t>
            </a:r>
          </a:p>
          <a:p>
            <a:endParaRPr lang="en-US" dirty="0"/>
          </a:p>
        </p:txBody>
      </p:sp>
    </p:spTree>
    <p:extLst>
      <p:ext uri="{BB962C8B-B14F-4D97-AF65-F5344CB8AC3E}">
        <p14:creationId xmlns:p14="http://schemas.microsoft.com/office/powerpoint/2010/main" val="3494278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165C9-77AF-0FF7-1D7C-ECB4E274B827}"/>
              </a:ext>
            </a:extLst>
          </p:cNvPr>
          <p:cNvSpPr>
            <a:spLocks noGrp="1"/>
          </p:cNvSpPr>
          <p:nvPr>
            <p:ph type="title"/>
          </p:nvPr>
        </p:nvSpPr>
        <p:spPr>
          <a:xfrm>
            <a:off x="589560" y="856180"/>
            <a:ext cx="4560584" cy="1128068"/>
          </a:xfrm>
        </p:spPr>
        <p:txBody>
          <a:bodyPr anchor="ctr">
            <a:normAutofit/>
          </a:bodyPr>
          <a:lstStyle/>
          <a:p>
            <a:r>
              <a:rPr lang="en-US" sz="4000"/>
              <a:t>Report - Results</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F17853-C76B-D52E-154F-2483E99558E1}"/>
              </a:ext>
            </a:extLst>
          </p:cNvPr>
          <p:cNvSpPr>
            <a:spLocks noGrp="1"/>
          </p:cNvSpPr>
          <p:nvPr>
            <p:ph idx="1"/>
          </p:nvPr>
        </p:nvSpPr>
        <p:spPr>
          <a:xfrm>
            <a:off x="590719" y="2330505"/>
            <a:ext cx="4559425" cy="3979585"/>
          </a:xfrm>
        </p:spPr>
        <p:txBody>
          <a:bodyPr anchor="ctr">
            <a:normAutofit lnSpcReduction="10000"/>
          </a:bodyPr>
          <a:lstStyle/>
          <a:p>
            <a:r>
              <a:rPr lang="en-US" sz="2000"/>
              <a:t>Of the predictor variables, “Odor” dominated in the classification of poisonous vs edible mushrooms.</a:t>
            </a:r>
          </a:p>
          <a:p>
            <a:r>
              <a:rPr lang="en-US" sz="2000"/>
              <a:t>To compare predictor variable selection versus the entire dataframe, feature importance was analyzed to see if any important variables were not included in the classification algorithms</a:t>
            </a:r>
          </a:p>
          <a:p>
            <a:r>
              <a:rPr lang="en-US" sz="2000"/>
              <a:t>Odor still largely dominates, where odor of category “n” for “none” being the strongest feature for classification. </a:t>
            </a:r>
          </a:p>
          <a:p>
            <a:r>
              <a:rPr lang="en-US" sz="2000"/>
              <a:t>Gill size, stalk surface, and bruises were also significant, which was not expected in designing the experiment.</a:t>
            </a:r>
            <a:endParaRPr lang="en-US" sz="20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A49C12-405B-2C63-E5E7-EE57997B70BF}"/>
              </a:ext>
            </a:extLst>
          </p:cNvPr>
          <p:cNvPicPr>
            <a:picLocks noChangeAspect="1"/>
          </p:cNvPicPr>
          <p:nvPr/>
        </p:nvPicPr>
        <p:blipFill rotWithShape="1">
          <a:blip r:embed="rId2"/>
          <a:srcRect t="3304" r="4" b="4"/>
          <a:stretch/>
        </p:blipFill>
        <p:spPr>
          <a:xfrm>
            <a:off x="5977788" y="799352"/>
            <a:ext cx="5425410" cy="5259296"/>
          </a:xfrm>
          <a:prstGeom prst="rect">
            <a:avLst/>
          </a:prstGeom>
        </p:spPr>
      </p:pic>
    </p:spTree>
    <p:extLst>
      <p:ext uri="{BB962C8B-B14F-4D97-AF65-F5344CB8AC3E}">
        <p14:creationId xmlns:p14="http://schemas.microsoft.com/office/powerpoint/2010/main" val="2626122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9CF30-F1B1-9A31-F4FC-825B6E9B6AF7}"/>
              </a:ext>
            </a:extLst>
          </p:cNvPr>
          <p:cNvSpPr>
            <a:spLocks noGrp="1"/>
          </p:cNvSpPr>
          <p:nvPr>
            <p:ph type="title"/>
          </p:nvPr>
        </p:nvSpPr>
        <p:spPr>
          <a:xfrm>
            <a:off x="841248" y="251312"/>
            <a:ext cx="10506456" cy="1010264"/>
          </a:xfrm>
        </p:spPr>
        <p:txBody>
          <a:bodyPr anchor="ctr">
            <a:normAutofit/>
          </a:bodyPr>
          <a:lstStyle/>
          <a:p>
            <a:r>
              <a:rPr lang="en-US"/>
              <a:t>Approach</a:t>
            </a:r>
            <a:endParaRPr lang="en-US" dirty="0"/>
          </a:p>
        </p:txBody>
      </p:sp>
      <p:sp>
        <p:nvSpPr>
          <p:cNvPr id="14"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9A26F3-771E-A557-BC1C-9B5FE774706E}"/>
              </a:ext>
            </a:extLst>
          </p:cNvPr>
          <p:cNvGraphicFramePr>
            <a:graphicFrameLocks noGrp="1"/>
          </p:cNvGraphicFramePr>
          <p:nvPr>
            <p:ph idx="1"/>
            <p:extLst>
              <p:ext uri="{D42A27DB-BD31-4B8C-83A1-F6EECF244321}">
                <p14:modId xmlns:p14="http://schemas.microsoft.com/office/powerpoint/2010/main" val="269553392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19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3E5EC-267D-4C2A-52D8-A28B620E6B47}"/>
              </a:ext>
            </a:extLst>
          </p:cNvPr>
          <p:cNvSpPr>
            <a:spLocks noGrp="1"/>
          </p:cNvSpPr>
          <p:nvPr>
            <p:ph type="title"/>
          </p:nvPr>
        </p:nvSpPr>
        <p:spPr>
          <a:xfrm>
            <a:off x="686834" y="1153572"/>
            <a:ext cx="3200400" cy="4461163"/>
          </a:xfrm>
        </p:spPr>
        <p:txBody>
          <a:bodyPr>
            <a:normAutofit/>
          </a:bodyPr>
          <a:lstStyle/>
          <a:p>
            <a:r>
              <a:rPr lang="en-US">
                <a:solidFill>
                  <a:srgbClr val="FFFFFF"/>
                </a:solidFill>
              </a:rPr>
              <a:t>Step 5 - 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E7ABE7-A43D-051B-934C-FAB4B2C9AE7F}"/>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sz="1800" b="1" i="0" dirty="0">
                <a:effectLst/>
              </a:rPr>
              <a:t>Act: Apply Results and Connect with Problem Statement</a:t>
            </a:r>
            <a:br>
              <a:rPr lang="en-US" sz="1800" b="1" i="0" dirty="0">
                <a:effectLst/>
              </a:rPr>
            </a:br>
            <a:r>
              <a:rPr lang="en-US" sz="1800" b="0" i="0" dirty="0">
                <a:effectLst/>
              </a:rPr>
              <a:t>After conducting a thorough analysis of the mushroom dataset and building predictive models, it’s time to apply the results and connect them with the problem statement of identifying edible and poisonous mushrooms. The insights gained from the analysis provide valuable information for addressing the initial questions and objectives of the study.</a:t>
            </a:r>
          </a:p>
          <a:p>
            <a:pPr marL="514350" indent="-514350">
              <a:buFont typeface="+mj-lt"/>
              <a:buAutoNum type="arabicPeriod"/>
            </a:pPr>
            <a:r>
              <a:rPr lang="en-US" sz="1800" b="1" i="0" dirty="0">
                <a:effectLst/>
              </a:rPr>
              <a:t>Applying Model Predictions:</a:t>
            </a:r>
            <a:r>
              <a:rPr lang="en-US" sz="1800" b="0" i="0" dirty="0">
                <a:effectLst/>
              </a:rPr>
              <a:t> The developed machine learning models, including Logistic Regression, Naïve Bayes, SVM, Decision Trees, and Random Forests, provide predictions about the edibility of mushrooms based on their attributes. These models have been trained on the training data and evaluated using the testing data to ensure their effectiveness.</a:t>
            </a:r>
          </a:p>
          <a:p>
            <a:pPr marL="514350" indent="-514350">
              <a:buFont typeface="+mj-lt"/>
              <a:buAutoNum type="arabicPeriod"/>
            </a:pPr>
            <a:r>
              <a:rPr lang="en-US" sz="1800" b="1" i="0" dirty="0">
                <a:effectLst/>
              </a:rPr>
              <a:t>Utilizing Feature Importance:</a:t>
            </a:r>
            <a:r>
              <a:rPr lang="en-US" sz="1800" b="0" i="0" dirty="0">
                <a:effectLst/>
              </a:rPr>
              <a:t> The feature importance analysis conducted for Random Forests helps us understand which attributes have the most significant impact on predicting whether a mushroom is edible or poisonous. This information can be used to prioritize certain attributes when identifying mushrooms in real-world scenarios.</a:t>
            </a:r>
          </a:p>
          <a:p>
            <a:endParaRPr lang="en-US" sz="1800" dirty="0"/>
          </a:p>
        </p:txBody>
      </p:sp>
    </p:spTree>
    <p:extLst>
      <p:ext uri="{BB962C8B-B14F-4D97-AF65-F5344CB8AC3E}">
        <p14:creationId xmlns:p14="http://schemas.microsoft.com/office/powerpoint/2010/main" val="1058977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13A54-EF2A-4187-6877-BB1C20822495}"/>
              </a:ext>
            </a:extLst>
          </p:cNvPr>
          <p:cNvSpPr>
            <a:spLocks noGrp="1"/>
          </p:cNvSpPr>
          <p:nvPr>
            <p:ph type="title"/>
          </p:nvPr>
        </p:nvSpPr>
        <p:spPr>
          <a:xfrm>
            <a:off x="686834" y="1153572"/>
            <a:ext cx="3200400" cy="4461163"/>
          </a:xfrm>
        </p:spPr>
        <p:txBody>
          <a:bodyPr>
            <a:normAutofit/>
          </a:bodyPr>
          <a:lstStyle/>
          <a:p>
            <a:r>
              <a:rPr lang="en-US">
                <a:solidFill>
                  <a:srgbClr val="FFFFFF"/>
                </a:solidFill>
              </a:rPr>
              <a:t>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D39412-7898-7793-6C16-D67FF90CD7C0}"/>
              </a:ext>
            </a:extLst>
          </p:cNvPr>
          <p:cNvSpPr>
            <a:spLocks noGrp="1"/>
          </p:cNvSpPr>
          <p:nvPr>
            <p:ph idx="1"/>
          </p:nvPr>
        </p:nvSpPr>
        <p:spPr>
          <a:xfrm>
            <a:off x="4447308" y="591344"/>
            <a:ext cx="6906491" cy="5585619"/>
          </a:xfrm>
        </p:spPr>
        <p:txBody>
          <a:bodyPr anchor="ctr">
            <a:normAutofit/>
          </a:bodyPr>
          <a:lstStyle/>
          <a:p>
            <a:pPr>
              <a:buFont typeface="+mj-lt"/>
              <a:buAutoNum type="arabicPeriod"/>
            </a:pPr>
            <a:r>
              <a:rPr lang="en-US" sz="1800" b="1" i="0" dirty="0">
                <a:effectLst/>
              </a:rPr>
              <a:t>Connecting with Problem Statement:</a:t>
            </a:r>
            <a:r>
              <a:rPr lang="en-US" sz="1800" b="0" i="0" dirty="0">
                <a:effectLst/>
              </a:rPr>
              <a:t> The results obtained from the models offer insights into the features that are strong indicators of edibility or toxicity. By utilizing these insights, individuals, including foragers and mycologists, can make more informed decisions when identifying mushrooms. This is particularly crucial because misidentifying poisonous mushrooms can have serious health consequences. </a:t>
            </a:r>
            <a:r>
              <a:rPr lang="en-US" sz="1800" dirty="0"/>
              <a:t>More attention is brought upon mushrooms and nootropics for their therapeutic and cognitive enhancing properties.</a:t>
            </a:r>
            <a:endParaRPr lang="en-US" sz="1800" b="0" i="0" dirty="0">
              <a:effectLst/>
            </a:endParaRPr>
          </a:p>
          <a:p>
            <a:pPr>
              <a:buFont typeface="+mj-lt"/>
              <a:buAutoNum type="arabicPeriod"/>
            </a:pPr>
            <a:r>
              <a:rPr lang="en-US" sz="1800" b="1" i="0" dirty="0">
                <a:effectLst/>
              </a:rPr>
              <a:t>Risk Mitigation and Education:</a:t>
            </a:r>
            <a:r>
              <a:rPr lang="en-US" sz="1800" b="0" i="0" dirty="0">
                <a:effectLst/>
              </a:rPr>
              <a:t> The analysis can contribute to the development of educational resources and tools that help individuals learn about the characteristics of edible and poisonous mushrooms. These resources can aid in raising awareness about the importance of proper identification and the potential risks associated with consuming wild mushrooms.</a:t>
            </a:r>
          </a:p>
          <a:p>
            <a:pPr>
              <a:buFont typeface="+mj-lt"/>
              <a:buAutoNum type="arabicPeriod"/>
            </a:pPr>
            <a:r>
              <a:rPr lang="en-US" sz="1800" b="1" i="0" dirty="0">
                <a:effectLst/>
              </a:rPr>
              <a:t>Further Research and Collaboration:</a:t>
            </a:r>
            <a:r>
              <a:rPr lang="en-US" sz="1800" b="0" i="0" dirty="0">
                <a:effectLst/>
              </a:rPr>
              <a:t> While the developed models provide a good starting point, ongoing research and collaboration within the mycology and data science communities can further refine and improve the accuracy of identification. Additionally, incorporating more data and attributes could enhance the models’ performance</a:t>
            </a:r>
            <a:r>
              <a:rPr lang="en-US" sz="1800" b="0" i="0" dirty="0">
                <a:effectLst/>
                <a:latin typeface="Söhne"/>
              </a:rPr>
              <a:t>.</a:t>
            </a:r>
          </a:p>
          <a:p>
            <a:endParaRPr lang="en-US" sz="1800" dirty="0"/>
          </a:p>
        </p:txBody>
      </p:sp>
    </p:spTree>
    <p:extLst>
      <p:ext uri="{BB962C8B-B14F-4D97-AF65-F5344CB8AC3E}">
        <p14:creationId xmlns:p14="http://schemas.microsoft.com/office/powerpoint/2010/main" val="2459244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BCF3E-D387-B555-082A-2BDD58037A69}"/>
              </a:ext>
            </a:extLst>
          </p:cNvPr>
          <p:cNvSpPr>
            <a:spLocks noGrp="1"/>
          </p:cNvSpPr>
          <p:nvPr>
            <p:ph type="title"/>
          </p:nvPr>
        </p:nvSpPr>
        <p:spPr>
          <a:xfrm>
            <a:off x="686834" y="591344"/>
            <a:ext cx="3200400" cy="5585619"/>
          </a:xfrm>
        </p:spPr>
        <p:txBody>
          <a:bodyPr>
            <a:normAutofit/>
          </a:bodyPr>
          <a:lstStyle/>
          <a:p>
            <a:r>
              <a:rPr lang="en-US">
                <a:solidFill>
                  <a:srgbClr val="FFFFFF"/>
                </a:solidFill>
              </a:rPr>
              <a:t>Act - Conclusion</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BC330F7-8A35-0F64-8158-5E4D2BFFA6A7}"/>
              </a:ext>
            </a:extLst>
          </p:cNvPr>
          <p:cNvSpPr>
            <a:spLocks noGrp="1"/>
          </p:cNvSpPr>
          <p:nvPr>
            <p:ph idx="1"/>
          </p:nvPr>
        </p:nvSpPr>
        <p:spPr>
          <a:xfrm>
            <a:off x="4447308" y="591344"/>
            <a:ext cx="6906491" cy="5585619"/>
          </a:xfrm>
        </p:spPr>
        <p:txBody>
          <a:bodyPr anchor="ctr">
            <a:normAutofit/>
          </a:bodyPr>
          <a:lstStyle/>
          <a:p>
            <a:r>
              <a:rPr lang="en-US" b="0" i="0">
                <a:effectLst/>
                <a:latin typeface="Söhne"/>
              </a:rPr>
              <a:t>In conclusion, the “Act” phase involves applying the knowledge gained from the analysis to real-world scenarios. The insights and predictive models can empower individuals to make safer decisions when it comes to identifying and consuming mushrooms. The combination of data science techniques and domain knowledge contributes to addressing the challenge of distinguishing edible and poisonous mushrooms accurately.</a:t>
            </a:r>
          </a:p>
          <a:p>
            <a:pPr marL="0" indent="0">
              <a:buNone/>
            </a:pPr>
            <a:endParaRPr lang="en-US"/>
          </a:p>
        </p:txBody>
      </p:sp>
    </p:spTree>
    <p:extLst>
      <p:ext uri="{BB962C8B-B14F-4D97-AF65-F5344CB8AC3E}">
        <p14:creationId xmlns:p14="http://schemas.microsoft.com/office/powerpoint/2010/main" val="317238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coded on electronic circuit board">
            <a:extLst>
              <a:ext uri="{FF2B5EF4-FFF2-40B4-BE49-F238E27FC236}">
                <a16:creationId xmlns:a16="http://schemas.microsoft.com/office/drawing/2014/main" id="{3BC57FCE-E24A-0678-5766-1AD0633F996D}"/>
              </a:ext>
            </a:extLst>
          </p:cNvPr>
          <p:cNvPicPr>
            <a:picLocks noChangeAspect="1"/>
          </p:cNvPicPr>
          <p:nvPr/>
        </p:nvPicPr>
        <p:blipFill rotWithShape="1">
          <a:blip r:embed="rId2">
            <a:alphaModFix amt="40000"/>
          </a:blip>
          <a:srcRect t="4971" b="10123"/>
          <a:stretch/>
        </p:blipFill>
        <p:spPr>
          <a:xfrm>
            <a:off x="21" y="10"/>
            <a:ext cx="12191979" cy="6857990"/>
          </a:xfrm>
          <a:prstGeom prst="rect">
            <a:avLst/>
          </a:prstGeom>
        </p:spPr>
      </p:pic>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801C83-42CF-0840-05D0-0F1F3CD497D4}"/>
              </a:ext>
            </a:extLst>
          </p:cNvPr>
          <p:cNvSpPr>
            <a:spLocks noGrp="1"/>
          </p:cNvSpPr>
          <p:nvPr>
            <p:ph idx="1"/>
          </p:nvPr>
        </p:nvSpPr>
        <p:spPr>
          <a:xfrm>
            <a:off x="841248" y="3502152"/>
            <a:ext cx="10506456" cy="2670048"/>
          </a:xfrm>
        </p:spPr>
        <p:txBody>
          <a:bodyPr>
            <a:normAutofit/>
          </a:bodyPr>
          <a:lstStyle/>
          <a:p>
            <a:pPr marL="0" indent="0" algn="ctr">
              <a:buNone/>
            </a:pPr>
            <a:r>
              <a:rPr lang="en-US" sz="4800" dirty="0">
                <a:solidFill>
                  <a:schemeClr val="bg1"/>
                </a:solidFill>
              </a:rPr>
              <a:t>End of Micro Project 3</a:t>
            </a:r>
          </a:p>
        </p:txBody>
      </p:sp>
    </p:spTree>
    <p:extLst>
      <p:ext uri="{BB962C8B-B14F-4D97-AF65-F5344CB8AC3E}">
        <p14:creationId xmlns:p14="http://schemas.microsoft.com/office/powerpoint/2010/main" val="612364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&lt;select analytical technique, build models&gt;</a:t>
            </a:r>
          </a:p>
          <a:p>
            <a:endParaRPr lang="en-US" dirty="0"/>
          </a:p>
        </p:txBody>
      </p:sp>
    </p:spTree>
    <p:extLst>
      <p:ext uri="{BB962C8B-B14F-4D97-AF65-F5344CB8AC3E}">
        <p14:creationId xmlns:p14="http://schemas.microsoft.com/office/powerpoint/2010/main" val="69798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&lt;communicate results&gt;</a:t>
            </a:r>
          </a:p>
          <a:p>
            <a:endParaRPr lang="en-US" dirty="0"/>
          </a:p>
        </p:txBody>
      </p:sp>
    </p:spTree>
    <p:extLst>
      <p:ext uri="{BB962C8B-B14F-4D97-AF65-F5344CB8AC3E}">
        <p14:creationId xmlns:p14="http://schemas.microsoft.com/office/powerpoint/2010/main" val="2309908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6E24908D-FBDD-88EB-D6A9-7F65E24693B2}"/>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Hypothesis</a:t>
            </a:r>
          </a:p>
        </p:txBody>
      </p:sp>
      <p:sp>
        <p:nvSpPr>
          <p:cNvPr id="28"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D66F3630-AF04-F6C4-5E68-72E657C5AB86}"/>
              </a:ext>
            </a:extLst>
          </p:cNvPr>
          <p:cNvSpPr>
            <a:spLocks noGrp="1"/>
          </p:cNvSpPr>
          <p:nvPr>
            <p:ph sz="half" idx="1"/>
          </p:nvPr>
        </p:nvSpPr>
        <p:spPr>
          <a:xfrm>
            <a:off x="838200" y="1929359"/>
            <a:ext cx="5181600" cy="4351338"/>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Null Hypothesis (H</a:t>
            </a:r>
            <a:r>
              <a:rPr lang="en-US" b="1" i="0" baseline="-25000" dirty="0">
                <a:effectLst/>
                <a:latin typeface="Times New Roman" panose="02020603050405020304" pitchFamily="18" charset="0"/>
                <a:cs typeface="Times New Roman" panose="02020603050405020304" pitchFamily="18" charset="0"/>
              </a:rPr>
              <a:t>0</a:t>
            </a:r>
            <a:r>
              <a:rPr lang="en-US" b="1" i="0" dirty="0">
                <a:effectLst/>
                <a:latin typeface="Times New Roman" panose="02020603050405020304" pitchFamily="18" charset="0"/>
                <a:cs typeface="Times New Roman" panose="02020603050405020304" pitchFamily="18" charset="0"/>
              </a:rPr>
              <a:t>)</a:t>
            </a:r>
            <a:r>
              <a:rPr lang="en-US" b="1" dirty="0">
                <a:solidFill>
                  <a:srgbClr val="374151"/>
                </a:solidFill>
                <a:latin typeface="Times New Roman" panose="02020603050405020304" pitchFamily="18" charset="0"/>
                <a:cs typeface="Times New Roman" panose="02020603050405020304" pitchFamily="18" charset="0"/>
              </a:rPr>
              <a:t>:</a:t>
            </a:r>
          </a:p>
          <a:p>
            <a:pPr marL="0" indent="0">
              <a:buNone/>
            </a:pPr>
            <a:r>
              <a:rPr lang="en-US" b="0" i="0" dirty="0">
                <a:solidFill>
                  <a:srgbClr val="374151"/>
                </a:solidFill>
                <a:effectLst/>
                <a:latin typeface="Times New Roman" panose="02020603050405020304" pitchFamily="18" charset="0"/>
                <a:cs typeface="Times New Roman" panose="02020603050405020304" pitchFamily="18" charset="0"/>
              </a:rPr>
              <a:t>There is no significant association between the attributes (odor, cap-color, veil-color, and habitat) and the edibility of mushrooms. In other words, these attributes do not provide any useful information to distinguish between poisonous and edible mushrooms.</a:t>
            </a:r>
            <a:endParaRPr lang="en-US" dirty="0">
              <a:latin typeface="Times New Roman" panose="02020603050405020304" pitchFamily="18" charset="0"/>
              <a:cs typeface="Times New Roman" panose="02020603050405020304" pitchFamily="18" charset="0"/>
            </a:endParaRPr>
          </a:p>
        </p:txBody>
      </p:sp>
      <p:sp>
        <p:nvSpPr>
          <p:cNvPr id="23" name="Content Placeholder 16">
            <a:extLst>
              <a:ext uri="{FF2B5EF4-FFF2-40B4-BE49-F238E27FC236}">
                <a16:creationId xmlns:a16="http://schemas.microsoft.com/office/drawing/2014/main" id="{4F9D50F6-85F0-11FB-8D3E-B1086AE76E67}"/>
              </a:ext>
            </a:extLst>
          </p:cNvPr>
          <p:cNvSpPr txBox="1">
            <a:spLocks/>
          </p:cNvSpPr>
          <p:nvPr/>
        </p:nvSpPr>
        <p:spPr>
          <a:xfrm>
            <a:off x="6515100" y="1929359"/>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a:effectLst/>
                <a:latin typeface="Times New Roman" panose="02020603050405020304" pitchFamily="18" charset="0"/>
                <a:cs typeface="Times New Roman" panose="02020603050405020304" pitchFamily="18" charset="0"/>
              </a:rPr>
              <a:t>Alternative Hypothesis (H</a:t>
            </a:r>
            <a:r>
              <a:rPr lang="en-US" b="1" i="0" baseline="-25000" dirty="0">
                <a:effectLst/>
                <a:latin typeface="Times New Roman" panose="02020603050405020304" pitchFamily="18" charset="0"/>
                <a:cs typeface="Times New Roman" panose="02020603050405020304" pitchFamily="18" charset="0"/>
              </a:rPr>
              <a:t>A</a:t>
            </a:r>
            <a:r>
              <a:rPr lang="en-US" b="1" i="0" dirty="0">
                <a:effectLst/>
                <a:latin typeface="Times New Roman" panose="02020603050405020304" pitchFamily="18" charset="0"/>
                <a:cs typeface="Times New Roman" panose="02020603050405020304" pitchFamily="18" charset="0"/>
              </a:rPr>
              <a:t>)</a:t>
            </a:r>
            <a:r>
              <a:rPr lang="en-US" b="1" i="0" dirty="0">
                <a:solidFill>
                  <a:srgbClr val="37415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There is a significant association between at least one of the attributes (odor, cap-color, veil-color, and habitat) and the edibility of mushrooms. At least one of these attributes can be used as a predictor for distinguishing between poisonous and edible mushrooms.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9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E9E5-47AF-CD8D-0516-4E9B540C0A65}"/>
              </a:ext>
            </a:extLst>
          </p:cNvPr>
          <p:cNvSpPr>
            <a:spLocks noGrp="1"/>
          </p:cNvSpPr>
          <p:nvPr>
            <p:ph type="title"/>
          </p:nvPr>
        </p:nvSpPr>
        <p:spPr>
          <a:xfrm>
            <a:off x="419493" y="965200"/>
            <a:ext cx="3455821" cy="671034"/>
          </a:xfrm>
        </p:spPr>
        <p:txBody>
          <a:bodyPr anchor="b">
            <a:normAutofit/>
          </a:bodyPr>
          <a:lstStyle/>
          <a:p>
            <a:r>
              <a:rPr lang="en-US" sz="3200" dirty="0"/>
              <a:t>Program Design</a:t>
            </a:r>
          </a:p>
        </p:txBody>
      </p:sp>
      <p:sp>
        <p:nvSpPr>
          <p:cNvPr id="3" name="Content Placeholder 2">
            <a:extLst>
              <a:ext uri="{FF2B5EF4-FFF2-40B4-BE49-F238E27FC236}">
                <a16:creationId xmlns:a16="http://schemas.microsoft.com/office/drawing/2014/main" id="{C7518B1D-DA3A-2649-8BCA-1BB6F7F7FAB9}"/>
              </a:ext>
            </a:extLst>
          </p:cNvPr>
          <p:cNvSpPr>
            <a:spLocks noGrp="1"/>
          </p:cNvSpPr>
          <p:nvPr>
            <p:ph idx="1"/>
          </p:nvPr>
        </p:nvSpPr>
        <p:spPr>
          <a:xfrm>
            <a:off x="419243" y="2045796"/>
            <a:ext cx="4305157" cy="4060364"/>
          </a:xfrm>
        </p:spPr>
        <p:txBody>
          <a:bodyPr anchor="t">
            <a:normAutofit/>
          </a:bodyPr>
          <a:lstStyle/>
          <a:p>
            <a:r>
              <a:rPr lang="en-US" sz="1400" dirty="0"/>
              <a:t>This analysis will implement a program that takes a mushroom dataset and outputs a prediction of edible versus poisonous</a:t>
            </a:r>
          </a:p>
          <a:p>
            <a:r>
              <a:rPr lang="en-US" sz="1400" dirty="0"/>
              <a:t>The program will be implemented using Python and </a:t>
            </a:r>
            <a:r>
              <a:rPr lang="en-US" sz="1400" dirty="0" err="1"/>
              <a:t>Jupyter</a:t>
            </a:r>
            <a:r>
              <a:rPr lang="en-US" sz="1400" dirty="0"/>
              <a:t> notebook accompanied by the matplotlib, </a:t>
            </a:r>
            <a:r>
              <a:rPr lang="en-US" sz="1400" dirty="0" err="1"/>
              <a:t>numpy</a:t>
            </a:r>
            <a:r>
              <a:rPr lang="en-US" sz="1400" dirty="0"/>
              <a:t>, pandas, scikit-learn, seaborn, and </a:t>
            </a:r>
            <a:r>
              <a:rPr lang="en-US" sz="1400" dirty="0" err="1"/>
              <a:t>tensorflow</a:t>
            </a:r>
            <a:r>
              <a:rPr lang="en-US" sz="1400" dirty="0"/>
              <a:t> libraries.</a:t>
            </a:r>
          </a:p>
          <a:p>
            <a:r>
              <a:rPr lang="en-US" sz="1400" dirty="0"/>
              <a:t>The following steps will occur:</a:t>
            </a:r>
          </a:p>
          <a:p>
            <a:pPr lvl="1"/>
            <a:r>
              <a:rPr lang="en-US" sz="1400" dirty="0"/>
              <a:t>Acquire – Identify the dataset</a:t>
            </a:r>
          </a:p>
          <a:p>
            <a:pPr lvl="1"/>
            <a:r>
              <a:rPr lang="en-US" sz="1400" dirty="0"/>
              <a:t>Prepare – Perform any necessary pre-processing and exploratory data analysis</a:t>
            </a:r>
          </a:p>
          <a:p>
            <a:pPr lvl="1"/>
            <a:r>
              <a:rPr lang="en-US" sz="1400" dirty="0"/>
              <a:t>Analyze – Implement analytical techniques and create models</a:t>
            </a:r>
          </a:p>
          <a:p>
            <a:pPr lvl="1"/>
            <a:r>
              <a:rPr lang="en-US" sz="1400" dirty="0"/>
              <a:t>Report – Properly interpret and define results</a:t>
            </a:r>
          </a:p>
          <a:p>
            <a:pPr lvl="1"/>
            <a:r>
              <a:rPr lang="en-US" sz="1400" dirty="0"/>
              <a:t>Act - Application of results, comparison of results to null hypothesis</a:t>
            </a:r>
          </a:p>
          <a:p>
            <a:endParaRPr lang="en-US" sz="1100" dirty="0"/>
          </a:p>
        </p:txBody>
      </p:sp>
      <p:pic>
        <p:nvPicPr>
          <p:cNvPr id="5" name="Picture 4" descr="An electronic circuit board in blue colour">
            <a:extLst>
              <a:ext uri="{FF2B5EF4-FFF2-40B4-BE49-F238E27FC236}">
                <a16:creationId xmlns:a16="http://schemas.microsoft.com/office/drawing/2014/main" id="{DDC046E4-215D-FDDD-DF9E-852C7CAFD202}"/>
              </a:ext>
            </a:extLst>
          </p:cNvPr>
          <p:cNvPicPr>
            <a:picLocks noChangeAspect="1"/>
          </p:cNvPicPr>
          <p:nvPr/>
        </p:nvPicPr>
        <p:blipFill rotWithShape="1">
          <a:blip r:embed="rId2"/>
          <a:srcRect r="30842" b="-1"/>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121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D8610-A8D9-0E07-B2B5-969BD6439B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Hierarchy</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6E5FB4-D4FF-474F-ADCA-11F95148D2A7}"/>
              </a:ext>
            </a:extLst>
          </p:cNvPr>
          <p:cNvPicPr>
            <a:picLocks noChangeAspect="1"/>
          </p:cNvPicPr>
          <p:nvPr/>
        </p:nvPicPr>
        <p:blipFill>
          <a:blip r:embed="rId2"/>
          <a:stretch>
            <a:fillRect/>
          </a:stretch>
        </p:blipFill>
        <p:spPr>
          <a:xfrm>
            <a:off x="934253" y="2633472"/>
            <a:ext cx="10320446" cy="3586353"/>
          </a:xfrm>
          <a:prstGeom prst="rect">
            <a:avLst/>
          </a:prstGeom>
        </p:spPr>
      </p:pic>
    </p:spTree>
    <p:extLst>
      <p:ext uri="{BB962C8B-B14F-4D97-AF65-F5344CB8AC3E}">
        <p14:creationId xmlns:p14="http://schemas.microsoft.com/office/powerpoint/2010/main" val="304801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460889B-8780-0081-E537-65551B27FB7A}"/>
                  </a:ext>
                </a:extLst>
              </p14:cNvPr>
              <p14:cNvContentPartPr/>
              <p14:nvPr/>
            </p14:nvContentPartPr>
            <p14:xfrm>
              <a:off x="-2948200" y="16200"/>
              <a:ext cx="360" cy="360"/>
            </p14:xfrm>
          </p:contentPart>
        </mc:Choice>
        <mc:Fallback xmlns="">
          <p:pic>
            <p:nvPicPr>
              <p:cNvPr id="10" name="Ink 9">
                <a:extLst>
                  <a:ext uri="{FF2B5EF4-FFF2-40B4-BE49-F238E27FC236}">
                    <a16:creationId xmlns:a16="http://schemas.microsoft.com/office/drawing/2014/main" id="{4460889B-8780-0081-E537-65551B27FB7A}"/>
                  </a:ext>
                </a:extLst>
              </p:cNvPr>
              <p:cNvPicPr/>
              <p:nvPr/>
            </p:nvPicPr>
            <p:blipFill>
              <a:blip r:embed="rId3"/>
              <a:stretch>
                <a:fillRect/>
              </a:stretch>
            </p:blipFill>
            <p:spPr>
              <a:xfrm>
                <a:off x="-2956840" y="7200"/>
                <a:ext cx="18000" cy="18000"/>
              </a:xfrm>
              <a:prstGeom prst="rect">
                <a:avLst/>
              </a:prstGeom>
            </p:spPr>
          </p:pic>
        </mc:Fallback>
      </mc:AlternateContent>
      <p:pic>
        <p:nvPicPr>
          <p:cNvPr id="19" name="Picture 18">
            <a:extLst>
              <a:ext uri="{FF2B5EF4-FFF2-40B4-BE49-F238E27FC236}">
                <a16:creationId xmlns:a16="http://schemas.microsoft.com/office/drawing/2014/main" id="{FEE11A94-5F2C-4C8B-E57D-492D654764A0}"/>
              </a:ext>
            </a:extLst>
          </p:cNvPr>
          <p:cNvPicPr>
            <a:picLocks noChangeAspect="1"/>
          </p:cNvPicPr>
          <p:nvPr/>
        </p:nvPicPr>
        <p:blipFill>
          <a:blip r:embed="rId4"/>
          <a:stretch>
            <a:fillRect/>
          </a:stretch>
        </p:blipFill>
        <p:spPr>
          <a:xfrm>
            <a:off x="0" y="-1"/>
            <a:ext cx="12191640" cy="6872487"/>
          </a:xfrm>
          <a:prstGeom prst="rect">
            <a:avLst/>
          </a:prstGeom>
        </p:spPr>
      </p:pic>
      <p:sp>
        <p:nvSpPr>
          <p:cNvPr id="8" name="TextBox 7">
            <a:extLst>
              <a:ext uri="{FF2B5EF4-FFF2-40B4-BE49-F238E27FC236}">
                <a16:creationId xmlns:a16="http://schemas.microsoft.com/office/drawing/2014/main" id="{CC6BAA1A-8B8A-8AF2-6F2F-9CF35559D21A}"/>
              </a:ext>
            </a:extLst>
          </p:cNvPr>
          <p:cNvSpPr txBox="1"/>
          <p:nvPr/>
        </p:nvSpPr>
        <p:spPr>
          <a:xfrm>
            <a:off x="8360" y="5503909"/>
            <a:ext cx="3025128" cy="1261884"/>
          </a:xfrm>
          <a:prstGeom prst="rect">
            <a:avLst/>
          </a:prstGeom>
          <a:noFill/>
        </p:spPr>
        <p:txBody>
          <a:bodyPr wrap="square" rtlCol="0">
            <a:spAutoFit/>
          </a:bodyPr>
          <a:lstStyle/>
          <a:p>
            <a:r>
              <a:rPr lang="en-US" sz="1600" b="1" u="sng" dirty="0"/>
              <a:t>Legend (Colored):</a:t>
            </a:r>
          </a:p>
          <a:p>
            <a:r>
              <a:rPr lang="en-US" sz="1200" dirty="0"/>
              <a:t>Step 1 –  </a:t>
            </a:r>
            <a:r>
              <a:rPr lang="en-US" sz="1200" dirty="0">
                <a:solidFill>
                  <a:srgbClr val="D7DEFF"/>
                </a:solidFill>
              </a:rPr>
              <a:t>Acquire</a:t>
            </a:r>
          </a:p>
          <a:p>
            <a:r>
              <a:rPr lang="en-US" sz="1200" dirty="0"/>
              <a:t>Step 2 –  </a:t>
            </a:r>
            <a:r>
              <a:rPr lang="en-US" sz="1200" dirty="0">
                <a:solidFill>
                  <a:srgbClr val="BBD6C5"/>
                </a:solidFill>
              </a:rPr>
              <a:t>Prepare</a:t>
            </a:r>
          </a:p>
          <a:p>
            <a:r>
              <a:rPr lang="en-US" sz="1200" dirty="0"/>
              <a:t>Step 3 –  </a:t>
            </a:r>
            <a:r>
              <a:rPr lang="en-US" sz="1200" dirty="0">
                <a:solidFill>
                  <a:srgbClr val="006FF0"/>
                </a:solidFill>
              </a:rPr>
              <a:t>Analyze + </a:t>
            </a:r>
            <a:r>
              <a:rPr lang="en-US" sz="1200" dirty="0">
                <a:solidFill>
                  <a:srgbClr val="00B050"/>
                </a:solidFill>
              </a:rPr>
              <a:t>Assess Model</a:t>
            </a:r>
          </a:p>
          <a:p>
            <a:r>
              <a:rPr lang="en-US" sz="1200" dirty="0"/>
              <a:t>* Steps 4 and 5 (Report/Act) not shown and discussed later</a:t>
            </a:r>
          </a:p>
        </p:txBody>
      </p:sp>
    </p:spTree>
    <p:extLst>
      <p:ext uri="{BB962C8B-B14F-4D97-AF65-F5344CB8AC3E}">
        <p14:creationId xmlns:p14="http://schemas.microsoft.com/office/powerpoint/2010/main" val="27975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C92A-87B5-CFF5-0ADF-F90E6A4999DF}"/>
              </a:ext>
            </a:extLst>
          </p:cNvPr>
          <p:cNvSpPr>
            <a:spLocks noGrp="1"/>
          </p:cNvSpPr>
          <p:nvPr>
            <p:ph type="title"/>
          </p:nvPr>
        </p:nvSpPr>
        <p:spPr>
          <a:xfrm>
            <a:off x="762000" y="1138036"/>
            <a:ext cx="4085665" cy="1402470"/>
          </a:xfrm>
        </p:spPr>
        <p:txBody>
          <a:bodyPr anchor="t">
            <a:normAutofit/>
          </a:bodyPr>
          <a:lstStyle/>
          <a:p>
            <a:r>
              <a:rPr lang="en-US" sz="3200" dirty="0"/>
              <a:t>Pseudocode</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5D8534-9F51-6AF7-3F68-08932BCFDEEF}"/>
              </a:ext>
            </a:extLst>
          </p:cNvPr>
          <p:cNvSpPr>
            <a:spLocks noGrp="1"/>
          </p:cNvSpPr>
          <p:nvPr>
            <p:ph idx="1"/>
          </p:nvPr>
        </p:nvSpPr>
        <p:spPr>
          <a:xfrm>
            <a:off x="121920" y="1686560"/>
            <a:ext cx="5529072" cy="5008880"/>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Load the mushroom dataset from Kaggle</a:t>
            </a:r>
          </a:p>
          <a:p>
            <a:pPr marL="0" indent="0">
              <a:buNone/>
            </a:pP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LoadDataset</a:t>
            </a:r>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www.kaggle.com</a:t>
            </a:r>
            <a:r>
              <a:rPr lang="en-US" sz="1400" dirty="0">
                <a:latin typeface="Times New Roman" panose="02020603050405020304" pitchFamily="18" charset="0"/>
                <a:cs typeface="Times New Roman" panose="02020603050405020304" pitchFamily="18" charset="0"/>
              </a:rPr>
              <a:t>/datasets/</a:t>
            </a:r>
            <a:r>
              <a:rPr lang="en-US" sz="1400" dirty="0" err="1">
                <a:latin typeface="Times New Roman" panose="02020603050405020304" pitchFamily="18" charset="0"/>
                <a:cs typeface="Times New Roman" panose="02020603050405020304" pitchFamily="18" charset="0"/>
              </a:rPr>
              <a:t>vallabhadattap</a:t>
            </a:r>
            <a:r>
              <a:rPr lang="en-US" sz="1400" dirty="0">
                <a:latin typeface="Times New Roman" panose="02020603050405020304" pitchFamily="18" charset="0"/>
                <a:cs typeface="Times New Roman" panose="02020603050405020304" pitchFamily="18" charset="0"/>
              </a:rPr>
              <a:t>/mushroom-classification’)</a:t>
            </a:r>
          </a:p>
          <a:p>
            <a:pPr marL="0" indent="0">
              <a:buNone/>
            </a:pPr>
            <a:r>
              <a:rPr lang="en-US" sz="1400" dirty="0">
                <a:latin typeface="Times New Roman" panose="02020603050405020304" pitchFamily="18" charset="0"/>
                <a:cs typeface="Times New Roman" panose="02020603050405020304" pitchFamily="18" charset="0"/>
              </a:rPr>
              <a:t># Explore and preprocess the mushroom dataset</a:t>
            </a:r>
          </a:p>
          <a:p>
            <a:pPr marL="0" indent="0">
              <a:buNone/>
            </a:pPr>
            <a:r>
              <a:rPr lang="en-US" sz="1400" dirty="0" err="1">
                <a:latin typeface="Times New Roman" panose="02020603050405020304" pitchFamily="18" charset="0"/>
                <a:cs typeface="Times New Roman" panose="02020603050405020304" pitchFamily="18" charset="0"/>
              </a:rPr>
              <a:t>PreprocessData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Split the dataset into features (X) and target (y)</a:t>
            </a:r>
          </a:p>
          <a:p>
            <a:pPr marL="0" indent="0">
              <a:buNone/>
            </a:pPr>
            <a:r>
              <a:rPr lang="en-US" sz="1400" dirty="0">
                <a:latin typeface="Times New Roman" panose="02020603050405020304" pitchFamily="18" charset="0"/>
                <a:cs typeface="Times New Roman" panose="02020603050405020304" pitchFamily="18" charset="0"/>
              </a:rPr>
              <a:t>X, y = </a:t>
            </a:r>
            <a:r>
              <a:rPr lang="en-US" sz="1400" dirty="0" err="1">
                <a:latin typeface="Times New Roman" panose="02020603050405020304" pitchFamily="18" charset="0"/>
                <a:cs typeface="Times New Roman" panose="02020603050405020304" pitchFamily="18" charset="0"/>
              </a:rPr>
              <a:t>SplitFeaturesAndTarget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Convert categorical attributes to numerical using </a:t>
            </a:r>
            <a:r>
              <a:rPr lang="en-US" sz="1400" dirty="0" err="1">
                <a:latin typeface="Times New Roman" panose="02020603050405020304" pitchFamily="18" charset="0"/>
                <a:cs typeface="Times New Roman" panose="02020603050405020304" pitchFamily="18" charset="0"/>
              </a:rPr>
              <a:t>LabelEncoder</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EncodeCategoricalFeatures</a:t>
            </a:r>
            <a:r>
              <a:rPr lang="en-US" sz="1400" dirty="0">
                <a:latin typeface="Times New Roman" panose="02020603050405020304" pitchFamily="18" charset="0"/>
                <a:cs typeface="Times New Roman" panose="02020603050405020304" pitchFamily="18" charset="0"/>
              </a:rPr>
              <a:t>(X)</a:t>
            </a:r>
          </a:p>
          <a:p>
            <a:pPr marL="0" indent="0">
              <a:buNone/>
            </a:pPr>
            <a:r>
              <a:rPr lang="en-US" sz="1400" dirty="0">
                <a:latin typeface="Times New Roman" panose="02020603050405020304" pitchFamily="18" charset="0"/>
                <a:cs typeface="Times New Roman" panose="02020603050405020304" pitchFamily="18" charset="0"/>
              </a:rPr>
              <a:t># Split data into training and testing sets</a:t>
            </a:r>
          </a:p>
          <a:p>
            <a:pPr marL="0" indent="0">
              <a:buNone/>
            </a:pP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SplitTrainAndTestSets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y)</a:t>
            </a:r>
          </a:p>
          <a:p>
            <a:pPr marL="0" indent="0">
              <a:buNone/>
            </a:pPr>
            <a:r>
              <a:rPr lang="en-US" sz="1400" dirty="0">
                <a:latin typeface="Times New Roman" panose="02020603050405020304" pitchFamily="18" charset="0"/>
                <a:cs typeface="Times New Roman" panose="02020603050405020304" pitchFamily="18" charset="0"/>
              </a:rPr>
              <a:t># Create and train the Naive Bayes classifier</a:t>
            </a:r>
          </a:p>
          <a:p>
            <a:pPr marL="0" indent="0">
              <a:buNone/>
            </a:pP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TrainNaiveBayesClassifier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endParaRPr lang="en-US" sz="1000" dirty="0"/>
          </a:p>
        </p:txBody>
      </p:sp>
      <p:pic>
        <p:nvPicPr>
          <p:cNvPr id="12" name="Picture 4" descr="Scan of a human brain in a neurology clinic">
            <a:extLst>
              <a:ext uri="{FF2B5EF4-FFF2-40B4-BE49-F238E27FC236}">
                <a16:creationId xmlns:a16="http://schemas.microsoft.com/office/drawing/2014/main" id="{CA9842CE-911C-5750-ABD5-0C39331B0F9D}"/>
              </a:ext>
            </a:extLst>
          </p:cNvPr>
          <p:cNvPicPr>
            <a:picLocks noChangeAspect="1"/>
          </p:cNvPicPr>
          <p:nvPr/>
        </p:nvPicPr>
        <p:blipFill rotWithShape="1">
          <a:blip r:embed="rId2"/>
          <a:srcRect l="28467"/>
          <a:stretch/>
        </p:blipFill>
        <p:spPr>
          <a:xfrm>
            <a:off x="5650992" y="10"/>
            <a:ext cx="6541008" cy="6857990"/>
          </a:xfrm>
          <a:prstGeom prst="rect">
            <a:avLst/>
          </a:prstGeom>
        </p:spPr>
      </p:pic>
    </p:spTree>
    <p:extLst>
      <p:ext uri="{BB962C8B-B14F-4D97-AF65-F5344CB8AC3E}">
        <p14:creationId xmlns:p14="http://schemas.microsoft.com/office/powerpoint/2010/main" val="277062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2762</TotalTime>
  <Words>3576</Words>
  <Application>Microsoft Macintosh PowerPoint</Application>
  <PresentationFormat>Widescreen</PresentationFormat>
  <Paragraphs>192</Paragraphs>
  <Slides>46</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Söhne</vt:lpstr>
      <vt:lpstr>Times New Roman</vt:lpstr>
      <vt:lpstr>Office Theme</vt:lpstr>
      <vt:lpstr>Mushroom Edibility Prediction Micro-Project 3 https://github.com/elijahcw-git/ANA500-PFDS/tree/main/Microproject_3</vt:lpstr>
      <vt:lpstr>Problem Statement</vt:lpstr>
      <vt:lpstr>Objectives</vt:lpstr>
      <vt:lpstr>Approach</vt:lpstr>
      <vt:lpstr>Hypothesis</vt:lpstr>
      <vt:lpstr>Program Design</vt:lpstr>
      <vt:lpstr>Hierarchy</vt:lpstr>
      <vt:lpstr>PowerPoint Presentation</vt:lpstr>
      <vt:lpstr>Pseudocode</vt:lpstr>
      <vt:lpstr>Pseudocode (Cont)</vt:lpstr>
      <vt:lpstr>Step 1:  Acquire</vt:lpstr>
      <vt:lpstr>Step 2: Prepare</vt:lpstr>
      <vt:lpstr>Prepare – Dataframe information</vt:lpstr>
      <vt:lpstr>Prepare – Categorical Values</vt:lpstr>
      <vt:lpstr>Prepare – Data Integrity</vt:lpstr>
      <vt:lpstr>Prepare – Target Variable Distribution</vt:lpstr>
      <vt:lpstr>Prepare – Odor vs Edibility</vt:lpstr>
      <vt:lpstr>Prepare – Cap Color vs Edibility</vt:lpstr>
      <vt:lpstr>Prepare - Veil Color and Edibility</vt:lpstr>
      <vt:lpstr>Prepare – Habitat vs Edibility</vt:lpstr>
      <vt:lpstr>Prepare – Preliminary EDA results</vt:lpstr>
      <vt:lpstr>Step 3 Analyze – Model Building</vt:lpstr>
      <vt:lpstr>Analyze – Logistic Regression</vt:lpstr>
      <vt:lpstr>Analyze – Logistic Regression Confusion Matrix</vt:lpstr>
      <vt:lpstr>Analyze – Logistic Regression Coefficients</vt:lpstr>
      <vt:lpstr>Analyze – Logistic Regression Coefficients</vt:lpstr>
      <vt:lpstr>Analyze – Naïve Bayes</vt:lpstr>
      <vt:lpstr>Analyze – Confusion Matrix for Naïve Bayes</vt:lpstr>
      <vt:lpstr>Analyze – Additional Algorithms</vt:lpstr>
      <vt:lpstr>Analyze – Logistic Regression Revisited</vt:lpstr>
      <vt:lpstr>Analyze – Random Forests</vt:lpstr>
      <vt:lpstr>Analyze – Random Forests Feature Importance</vt:lpstr>
      <vt:lpstr>Analyze – Support Vector Model</vt:lpstr>
      <vt:lpstr>Step 4: Report</vt:lpstr>
      <vt:lpstr>Report - Logistic Regression</vt:lpstr>
      <vt:lpstr>Report – Naïve Bayes</vt:lpstr>
      <vt:lpstr>Report –  SVM</vt:lpstr>
      <vt:lpstr>Report – Random Forests</vt:lpstr>
      <vt:lpstr>Report - Results</vt:lpstr>
      <vt:lpstr>Step 5 - Act</vt:lpstr>
      <vt:lpstr>Act</vt:lpstr>
      <vt:lpstr>Act - Conclusion</vt:lpstr>
      <vt:lpstr>PowerPoint Presentation</vt:lpstr>
      <vt:lpstr>Analyze data</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Elijah Walker</cp:lastModifiedBy>
  <cp:revision>16</cp:revision>
  <dcterms:created xsi:type="dcterms:W3CDTF">2022-03-01T22:05:03Z</dcterms:created>
  <dcterms:modified xsi:type="dcterms:W3CDTF">2023-08-20T19:30:07Z</dcterms:modified>
</cp:coreProperties>
</file>